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5" r:id="rId2"/>
    <p:sldId id="266" r:id="rId3"/>
    <p:sldId id="267" r:id="rId4"/>
    <p:sldId id="268" r:id="rId5"/>
  </p:sldIdLst>
  <p:sldSz cx="1069181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5CAA"/>
    <a:srgbClr val="F0F9FE"/>
    <a:srgbClr val="E1F3FD"/>
    <a:srgbClr val="EFF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548" autoAdjust="0"/>
  </p:normalViewPr>
  <p:slideViewPr>
    <p:cSldViewPr snapToGrid="0" showGuides="1">
      <p:cViewPr varScale="1">
        <p:scale>
          <a:sx n="100" d="100"/>
          <a:sy n="100" d="100"/>
        </p:scale>
        <p:origin x="1404" y="96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96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B72F6-8B6D-4CDD-ABBC-9F1823B360E2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9DB34-AC26-4558-B20D-366D66CE40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03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"/>
            <a:ext cx="10691813" cy="755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2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4B8E-BA64-40DA-8B45-F0ABAD6D5A8E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57C4-368A-4A21-A0F4-3298E5CF77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876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4B8E-BA64-40DA-8B45-F0ABAD6D5A8E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57C4-368A-4A21-A0F4-3298E5CF77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4147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0" y="519"/>
            <a:ext cx="10691812" cy="7558636"/>
            <a:chOff x="0" y="519"/>
            <a:chExt cx="10691812" cy="7558636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9"/>
              <a:ext cx="10691812" cy="7558636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 userDrawn="1"/>
          </p:nvSpPr>
          <p:spPr>
            <a:xfrm>
              <a:off x="7862887" y="652463"/>
              <a:ext cx="2600325" cy="150018"/>
            </a:xfrm>
            <a:prstGeom prst="rect">
              <a:avLst/>
            </a:prstGeom>
            <a:gradFill flip="none" rotWithShape="1">
              <a:gsLst>
                <a:gs pos="0">
                  <a:srgbClr val="E1F3FD"/>
                </a:gs>
                <a:gs pos="100000">
                  <a:srgbClr val="F0F9FE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0974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4B8E-BA64-40DA-8B45-F0ABAD6D5A8E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57C4-368A-4A21-A0F4-3298E5CF77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31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4B8E-BA64-40DA-8B45-F0ABAD6D5A8E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57C4-368A-4A21-A0F4-3298E5CF77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270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4B8E-BA64-40DA-8B45-F0ABAD6D5A8E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57C4-368A-4A21-A0F4-3298E5CF77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74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4B8E-BA64-40DA-8B45-F0ABAD6D5A8E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57C4-368A-4A21-A0F4-3298E5CF77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23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4B8E-BA64-40DA-8B45-F0ABAD6D5A8E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57C4-368A-4A21-A0F4-3298E5CF77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142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4B8E-BA64-40DA-8B45-F0ABAD6D5A8E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57C4-368A-4A21-A0F4-3298E5CF77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9237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4B8E-BA64-40DA-8B45-F0ABAD6D5A8E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57C4-368A-4A21-A0F4-3298E5CF77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8584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  <a:ea typeface="나눔스퀘어 Bold" panose="020B0600000101010101" pitchFamily="50" charset="-127"/>
              </a:defRPr>
            </a:lvl1pPr>
          </a:lstStyle>
          <a:p>
            <a:fld id="{6B0F4B8E-BA64-40DA-8B45-F0ABAD6D5A8E}" type="datetimeFigureOut">
              <a:rPr lang="ko-KR" altLang="en-US" smtClean="0"/>
              <a:pPr/>
              <a:t>2024-08-23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  <a:ea typeface="나눔스퀘어 Bold" panose="020B0600000101010101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  <a:ea typeface="나눔스퀘어 Bold" panose="020B0600000101010101" pitchFamily="50" charset="-127"/>
              </a:defRPr>
            </a:lvl1pPr>
          </a:lstStyle>
          <a:p>
            <a:fld id="{58DE57C4-368A-4A21-A0F4-3298E5CF77A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215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1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나눔스퀘어 Bold" panose="020B0600000101010101" pitchFamily="50" charset="-127"/>
          <a:cs typeface="+mj-cs"/>
        </a:defRPr>
      </a:lvl1pPr>
    </p:titleStyle>
    <p:bodyStyle>
      <a:lvl1pPr marL="251986" indent="-251986" algn="l" defTabSz="1007943" rtl="0" eaLnBrk="1" latinLnBrk="1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나눔스퀘어 Bold" panose="020B0600000101010101" pitchFamily="50" charset="-127"/>
          <a:cs typeface="+mn-cs"/>
        </a:defRPr>
      </a:lvl1pPr>
      <a:lvl2pPr marL="75595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나눔스퀘어 Bold" panose="020B0600000101010101" pitchFamily="50" charset="-127"/>
          <a:cs typeface="+mn-cs"/>
        </a:defRPr>
      </a:lvl2pPr>
      <a:lvl3pPr marL="1259929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나눔스퀘어 Bold" panose="020B0600000101010101" pitchFamily="50" charset="-127"/>
          <a:cs typeface="+mn-cs"/>
        </a:defRPr>
      </a:lvl3pPr>
      <a:lvl4pPr marL="1763900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나눔스퀘어 Bold" panose="020B0600000101010101" pitchFamily="50" charset="-127"/>
          <a:cs typeface="+mn-cs"/>
        </a:defRPr>
      </a:lvl4pPr>
      <a:lvl5pPr marL="2267872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나눔스퀘어 Bold" panose="020B0600000101010101" pitchFamily="50" charset="-127"/>
          <a:cs typeface="+mn-cs"/>
        </a:defRPr>
      </a:lvl5pPr>
      <a:lvl6pPr marL="2771844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5BAAE79F-8DEF-49FC-B248-E53517F158D3}"/>
              </a:ext>
            </a:extLst>
          </p:cNvPr>
          <p:cNvSpPr/>
          <p:nvPr/>
        </p:nvSpPr>
        <p:spPr>
          <a:xfrm>
            <a:off x="678391" y="47572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latinLnBrk="1"/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돋움" pitchFamily="18" charset="-127"/>
              </a:rPr>
              <a:t>허가업무</a:t>
            </a:r>
            <a:endParaRPr lang="en-US" altLang="ko-KR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돋움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195" y="393811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  <a:cs typeface="함초롬돋움" pitchFamily="18" charset="-127"/>
              </a:rPr>
              <a:t>Ⅱ</a:t>
            </a:r>
            <a:endParaRPr lang="ko-KR" altLang="en-US" sz="3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나눔명조 ExtraBold" panose="02020603020101020101" pitchFamily="18" charset="-127"/>
              <a:ea typeface="나눔명조 ExtraBold" panose="02020603020101020101" pitchFamily="18" charset="-127"/>
              <a:cs typeface="함초롬돋움" pitchFamily="18" charset="-127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7737956" y="633531"/>
            <a:ext cx="2839314" cy="182577"/>
          </a:xfrm>
          <a:prstGeom prst="rect">
            <a:avLst/>
          </a:prstGeom>
          <a:gradFill flip="none" rotWithShape="1">
            <a:gsLst>
              <a:gs pos="0">
                <a:srgbClr val="E1F3FD"/>
              </a:gs>
              <a:gs pos="100000">
                <a:srgbClr val="F0F9F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19BA05AE-EB1C-476C-921E-ED25247D05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765"/>
          <a:stretch/>
        </p:blipFill>
        <p:spPr>
          <a:xfrm>
            <a:off x="0" y="1945977"/>
            <a:ext cx="10693929" cy="5613698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직사각형 78">
            <a:extLst>
              <a:ext uri="{FF2B5EF4-FFF2-40B4-BE49-F238E27FC236}">
                <a16:creationId xmlns:a16="http://schemas.microsoft.com/office/drawing/2014/main" id="{18824CED-C987-4A97-B1F4-2F08028BD1D6}"/>
              </a:ext>
            </a:extLst>
          </p:cNvPr>
          <p:cNvSpPr/>
          <p:nvPr/>
        </p:nvSpPr>
        <p:spPr>
          <a:xfrm flipH="1">
            <a:off x="600233" y="1734345"/>
            <a:ext cx="586675" cy="425450"/>
          </a:xfrm>
          <a:prstGeom prst="rect">
            <a:avLst/>
          </a:prstGeom>
          <a:gradFill flip="none" rotWithShape="1">
            <a:gsLst>
              <a:gs pos="85000">
                <a:srgbClr val="083460"/>
              </a:gs>
              <a:gs pos="0">
                <a:srgbClr val="064789"/>
              </a:gs>
              <a:gs pos="100000">
                <a:srgbClr val="06478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34A6FF3F-306D-4F6F-B935-2B4A8D0F902B}"/>
              </a:ext>
            </a:extLst>
          </p:cNvPr>
          <p:cNvSpPr/>
          <p:nvPr/>
        </p:nvSpPr>
        <p:spPr>
          <a:xfrm flipH="1">
            <a:off x="600232" y="2395384"/>
            <a:ext cx="586675" cy="425450"/>
          </a:xfrm>
          <a:prstGeom prst="rect">
            <a:avLst/>
          </a:prstGeom>
          <a:solidFill>
            <a:srgbClr val="007BA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F79834B-ADC5-4BA4-9F49-3E9ECC2661D5}"/>
              </a:ext>
            </a:extLst>
          </p:cNvPr>
          <p:cNvSpPr txBox="1"/>
          <p:nvPr/>
        </p:nvSpPr>
        <p:spPr>
          <a:xfrm>
            <a:off x="1625725" y="1774676"/>
            <a:ext cx="228460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srgbClr val="342518">
                      <a:alpha val="40000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1700" dirty="0">
                <a:solidFill>
                  <a:srgbClr val="012469"/>
                </a:solidFill>
                <a:effectLst/>
              </a:rPr>
              <a:t>유해 </a:t>
            </a:r>
            <a:r>
              <a:rPr lang="en-US" altLang="ko-KR" sz="1700" dirty="0">
                <a:solidFill>
                  <a:srgbClr val="012469"/>
                </a:solidFill>
                <a:effectLst/>
                <a:latin typeface="Bell MT" panose="020B0604020202020204" pitchFamily="18" charset="0"/>
              </a:rPr>
              <a:t>·</a:t>
            </a:r>
            <a:r>
              <a:rPr lang="en-US" altLang="ko-KR" sz="1700" dirty="0">
                <a:solidFill>
                  <a:srgbClr val="012469"/>
                </a:solidFill>
                <a:effectLst/>
              </a:rPr>
              <a:t> </a:t>
            </a:r>
            <a:r>
              <a:rPr lang="ko-KR" altLang="en-US" sz="1700" dirty="0">
                <a:solidFill>
                  <a:srgbClr val="012469"/>
                </a:solidFill>
                <a:effectLst/>
              </a:rPr>
              <a:t>위험방지계획서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6773755-DC11-4A05-93E9-24B251D66754}"/>
              </a:ext>
            </a:extLst>
          </p:cNvPr>
          <p:cNvSpPr txBox="1"/>
          <p:nvPr/>
        </p:nvSpPr>
        <p:spPr>
          <a:xfrm>
            <a:off x="1625725" y="2422937"/>
            <a:ext cx="180690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srgbClr val="342518">
                      <a:alpha val="40000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1700" dirty="0">
                <a:solidFill>
                  <a:srgbClr val="012469"/>
                </a:solidFill>
                <a:effectLst/>
              </a:rPr>
              <a:t>법적근거 및 벌칙</a:t>
            </a:r>
          </a:p>
        </p:txBody>
      </p:sp>
      <p:sp>
        <p:nvSpPr>
          <p:cNvPr id="85" name="Freeform 154">
            <a:extLst>
              <a:ext uri="{FF2B5EF4-FFF2-40B4-BE49-F238E27FC236}">
                <a16:creationId xmlns:a16="http://schemas.microsoft.com/office/drawing/2014/main" id="{5B76CF6F-83B2-4830-A185-B88E36B89FC1}"/>
              </a:ext>
            </a:extLst>
          </p:cNvPr>
          <p:cNvSpPr>
            <a:spLocks noEditPoints="1"/>
          </p:cNvSpPr>
          <p:nvPr/>
        </p:nvSpPr>
        <p:spPr bwMode="auto">
          <a:xfrm>
            <a:off x="1445552" y="1852878"/>
            <a:ext cx="175329" cy="175329"/>
          </a:xfrm>
          <a:custGeom>
            <a:avLst/>
            <a:gdLst>
              <a:gd name="T0" fmla="*/ 401 w 451"/>
              <a:gd name="T1" fmla="*/ 401 h 451"/>
              <a:gd name="T2" fmla="*/ 50 w 451"/>
              <a:gd name="T3" fmla="*/ 401 h 451"/>
              <a:gd name="T4" fmla="*/ 50 w 451"/>
              <a:gd name="T5" fmla="*/ 51 h 451"/>
              <a:gd name="T6" fmla="*/ 301 w 451"/>
              <a:gd name="T7" fmla="*/ 51 h 451"/>
              <a:gd name="T8" fmla="*/ 301 w 451"/>
              <a:gd name="T9" fmla="*/ 0 h 451"/>
              <a:gd name="T10" fmla="*/ 50 w 451"/>
              <a:gd name="T11" fmla="*/ 0 h 451"/>
              <a:gd name="T12" fmla="*/ 0 w 451"/>
              <a:gd name="T13" fmla="*/ 51 h 451"/>
              <a:gd name="T14" fmla="*/ 0 w 451"/>
              <a:gd name="T15" fmla="*/ 401 h 451"/>
              <a:gd name="T16" fmla="*/ 50 w 451"/>
              <a:gd name="T17" fmla="*/ 451 h 451"/>
              <a:gd name="T18" fmla="*/ 401 w 451"/>
              <a:gd name="T19" fmla="*/ 451 h 451"/>
              <a:gd name="T20" fmla="*/ 451 w 451"/>
              <a:gd name="T21" fmla="*/ 401 h 451"/>
              <a:gd name="T22" fmla="*/ 451 w 451"/>
              <a:gd name="T23" fmla="*/ 201 h 451"/>
              <a:gd name="T24" fmla="*/ 401 w 451"/>
              <a:gd name="T25" fmla="*/ 201 h 451"/>
              <a:gd name="T26" fmla="*/ 401 w 451"/>
              <a:gd name="T27" fmla="*/ 401 h 451"/>
              <a:gd name="T28" fmla="*/ 123 w 451"/>
              <a:gd name="T29" fmla="*/ 178 h 451"/>
              <a:gd name="T30" fmla="*/ 88 w 451"/>
              <a:gd name="T31" fmla="*/ 213 h 451"/>
              <a:gd name="T32" fmla="*/ 201 w 451"/>
              <a:gd name="T33" fmla="*/ 326 h 451"/>
              <a:gd name="T34" fmla="*/ 451 w 451"/>
              <a:gd name="T35" fmla="*/ 75 h 451"/>
              <a:gd name="T36" fmla="*/ 416 w 451"/>
              <a:gd name="T37" fmla="*/ 40 h 451"/>
              <a:gd name="T38" fmla="*/ 201 w 451"/>
              <a:gd name="T39" fmla="*/ 256 h 451"/>
              <a:gd name="T40" fmla="*/ 123 w 451"/>
              <a:gd name="T41" fmla="*/ 178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51" h="451">
                <a:moveTo>
                  <a:pt x="401" y="401"/>
                </a:moveTo>
                <a:lnTo>
                  <a:pt x="50" y="401"/>
                </a:lnTo>
                <a:lnTo>
                  <a:pt x="50" y="51"/>
                </a:lnTo>
                <a:lnTo>
                  <a:pt x="301" y="51"/>
                </a:lnTo>
                <a:lnTo>
                  <a:pt x="301" y="0"/>
                </a:lnTo>
                <a:lnTo>
                  <a:pt x="50" y="0"/>
                </a:lnTo>
                <a:cubicBezTo>
                  <a:pt x="23" y="0"/>
                  <a:pt x="0" y="23"/>
                  <a:pt x="0" y="51"/>
                </a:cubicBezTo>
                <a:lnTo>
                  <a:pt x="0" y="401"/>
                </a:lnTo>
                <a:cubicBezTo>
                  <a:pt x="0" y="429"/>
                  <a:pt x="23" y="451"/>
                  <a:pt x="50" y="451"/>
                </a:cubicBezTo>
                <a:lnTo>
                  <a:pt x="401" y="451"/>
                </a:lnTo>
                <a:cubicBezTo>
                  <a:pt x="429" y="451"/>
                  <a:pt x="451" y="429"/>
                  <a:pt x="451" y="401"/>
                </a:cubicBezTo>
                <a:lnTo>
                  <a:pt x="451" y="201"/>
                </a:lnTo>
                <a:lnTo>
                  <a:pt x="401" y="201"/>
                </a:lnTo>
                <a:lnTo>
                  <a:pt x="401" y="401"/>
                </a:lnTo>
                <a:close/>
                <a:moveTo>
                  <a:pt x="123" y="178"/>
                </a:moveTo>
                <a:lnTo>
                  <a:pt x="88" y="213"/>
                </a:lnTo>
                <a:lnTo>
                  <a:pt x="201" y="326"/>
                </a:lnTo>
                <a:lnTo>
                  <a:pt x="451" y="75"/>
                </a:lnTo>
                <a:lnTo>
                  <a:pt x="416" y="40"/>
                </a:lnTo>
                <a:lnTo>
                  <a:pt x="201" y="256"/>
                </a:lnTo>
                <a:lnTo>
                  <a:pt x="123" y="178"/>
                </a:lnTo>
                <a:close/>
              </a:path>
            </a:pathLst>
          </a:custGeom>
          <a:solidFill>
            <a:srgbClr val="0124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9" name="Freeform 154">
            <a:extLst>
              <a:ext uri="{FF2B5EF4-FFF2-40B4-BE49-F238E27FC236}">
                <a16:creationId xmlns:a16="http://schemas.microsoft.com/office/drawing/2014/main" id="{BD206388-CF89-4034-8B79-56903CE0E9AB}"/>
              </a:ext>
            </a:extLst>
          </p:cNvPr>
          <p:cNvSpPr>
            <a:spLocks noEditPoints="1"/>
          </p:cNvSpPr>
          <p:nvPr/>
        </p:nvSpPr>
        <p:spPr bwMode="auto">
          <a:xfrm>
            <a:off x="1445552" y="2498154"/>
            <a:ext cx="175329" cy="175329"/>
          </a:xfrm>
          <a:custGeom>
            <a:avLst/>
            <a:gdLst>
              <a:gd name="T0" fmla="*/ 401 w 451"/>
              <a:gd name="T1" fmla="*/ 401 h 451"/>
              <a:gd name="T2" fmla="*/ 50 w 451"/>
              <a:gd name="T3" fmla="*/ 401 h 451"/>
              <a:gd name="T4" fmla="*/ 50 w 451"/>
              <a:gd name="T5" fmla="*/ 51 h 451"/>
              <a:gd name="T6" fmla="*/ 301 w 451"/>
              <a:gd name="T7" fmla="*/ 51 h 451"/>
              <a:gd name="T8" fmla="*/ 301 w 451"/>
              <a:gd name="T9" fmla="*/ 0 h 451"/>
              <a:gd name="T10" fmla="*/ 50 w 451"/>
              <a:gd name="T11" fmla="*/ 0 h 451"/>
              <a:gd name="T12" fmla="*/ 0 w 451"/>
              <a:gd name="T13" fmla="*/ 51 h 451"/>
              <a:gd name="T14" fmla="*/ 0 w 451"/>
              <a:gd name="T15" fmla="*/ 401 h 451"/>
              <a:gd name="T16" fmla="*/ 50 w 451"/>
              <a:gd name="T17" fmla="*/ 451 h 451"/>
              <a:gd name="T18" fmla="*/ 401 w 451"/>
              <a:gd name="T19" fmla="*/ 451 h 451"/>
              <a:gd name="T20" fmla="*/ 451 w 451"/>
              <a:gd name="T21" fmla="*/ 401 h 451"/>
              <a:gd name="T22" fmla="*/ 451 w 451"/>
              <a:gd name="T23" fmla="*/ 201 h 451"/>
              <a:gd name="T24" fmla="*/ 401 w 451"/>
              <a:gd name="T25" fmla="*/ 201 h 451"/>
              <a:gd name="T26" fmla="*/ 401 w 451"/>
              <a:gd name="T27" fmla="*/ 401 h 451"/>
              <a:gd name="T28" fmla="*/ 123 w 451"/>
              <a:gd name="T29" fmla="*/ 178 h 451"/>
              <a:gd name="T30" fmla="*/ 88 w 451"/>
              <a:gd name="T31" fmla="*/ 213 h 451"/>
              <a:gd name="T32" fmla="*/ 201 w 451"/>
              <a:gd name="T33" fmla="*/ 326 h 451"/>
              <a:gd name="T34" fmla="*/ 451 w 451"/>
              <a:gd name="T35" fmla="*/ 75 h 451"/>
              <a:gd name="T36" fmla="*/ 416 w 451"/>
              <a:gd name="T37" fmla="*/ 40 h 451"/>
              <a:gd name="T38" fmla="*/ 201 w 451"/>
              <a:gd name="T39" fmla="*/ 256 h 451"/>
              <a:gd name="T40" fmla="*/ 123 w 451"/>
              <a:gd name="T41" fmla="*/ 178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51" h="451">
                <a:moveTo>
                  <a:pt x="401" y="401"/>
                </a:moveTo>
                <a:lnTo>
                  <a:pt x="50" y="401"/>
                </a:lnTo>
                <a:lnTo>
                  <a:pt x="50" y="51"/>
                </a:lnTo>
                <a:lnTo>
                  <a:pt x="301" y="51"/>
                </a:lnTo>
                <a:lnTo>
                  <a:pt x="301" y="0"/>
                </a:lnTo>
                <a:lnTo>
                  <a:pt x="50" y="0"/>
                </a:lnTo>
                <a:cubicBezTo>
                  <a:pt x="23" y="0"/>
                  <a:pt x="0" y="23"/>
                  <a:pt x="0" y="51"/>
                </a:cubicBezTo>
                <a:lnTo>
                  <a:pt x="0" y="401"/>
                </a:lnTo>
                <a:cubicBezTo>
                  <a:pt x="0" y="429"/>
                  <a:pt x="23" y="451"/>
                  <a:pt x="50" y="451"/>
                </a:cubicBezTo>
                <a:lnTo>
                  <a:pt x="401" y="451"/>
                </a:lnTo>
                <a:cubicBezTo>
                  <a:pt x="429" y="451"/>
                  <a:pt x="451" y="429"/>
                  <a:pt x="451" y="401"/>
                </a:cubicBezTo>
                <a:lnTo>
                  <a:pt x="451" y="201"/>
                </a:lnTo>
                <a:lnTo>
                  <a:pt x="401" y="201"/>
                </a:lnTo>
                <a:lnTo>
                  <a:pt x="401" y="401"/>
                </a:lnTo>
                <a:close/>
                <a:moveTo>
                  <a:pt x="123" y="178"/>
                </a:moveTo>
                <a:lnTo>
                  <a:pt x="88" y="213"/>
                </a:lnTo>
                <a:lnTo>
                  <a:pt x="201" y="326"/>
                </a:lnTo>
                <a:lnTo>
                  <a:pt x="451" y="75"/>
                </a:lnTo>
                <a:lnTo>
                  <a:pt x="416" y="40"/>
                </a:lnTo>
                <a:lnTo>
                  <a:pt x="201" y="256"/>
                </a:lnTo>
                <a:lnTo>
                  <a:pt x="123" y="178"/>
                </a:lnTo>
                <a:close/>
              </a:path>
            </a:pathLst>
          </a:custGeom>
          <a:solidFill>
            <a:srgbClr val="0124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809830F2-703C-4CB3-B70E-BF49DC4D1D72}"/>
              </a:ext>
            </a:extLst>
          </p:cNvPr>
          <p:cNvSpPr/>
          <p:nvPr/>
        </p:nvSpPr>
        <p:spPr>
          <a:xfrm flipH="1">
            <a:off x="615107" y="3074156"/>
            <a:ext cx="586675" cy="419100"/>
          </a:xfrm>
          <a:prstGeom prst="rect">
            <a:avLst/>
          </a:prstGeom>
          <a:solidFill>
            <a:srgbClr val="007BA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4FBAA7E-9D54-4A02-9F9F-8A3E86660AAA}"/>
              </a:ext>
            </a:extLst>
          </p:cNvPr>
          <p:cNvSpPr txBox="1"/>
          <p:nvPr/>
        </p:nvSpPr>
        <p:spPr>
          <a:xfrm>
            <a:off x="1666441" y="3118027"/>
            <a:ext cx="110158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srgbClr val="342518">
                      <a:alpha val="40000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pPr fontAlgn="base"/>
            <a:r>
              <a:rPr lang="ko-KR" altLang="en-US" sz="1700" dirty="0">
                <a:solidFill>
                  <a:srgbClr val="012469"/>
                </a:solidFill>
                <a:effectLst/>
              </a:rPr>
              <a:t>대상업종 </a:t>
            </a:r>
          </a:p>
        </p:txBody>
      </p:sp>
      <p:sp>
        <p:nvSpPr>
          <p:cNvPr id="97" name="Freeform 154">
            <a:extLst>
              <a:ext uri="{FF2B5EF4-FFF2-40B4-BE49-F238E27FC236}">
                <a16:creationId xmlns:a16="http://schemas.microsoft.com/office/drawing/2014/main" id="{2275E51A-9B49-4B60-B529-DF93BAC5E7A2}"/>
              </a:ext>
            </a:extLst>
          </p:cNvPr>
          <p:cNvSpPr>
            <a:spLocks noEditPoints="1"/>
          </p:cNvSpPr>
          <p:nvPr/>
        </p:nvSpPr>
        <p:spPr bwMode="auto">
          <a:xfrm>
            <a:off x="1450573" y="3211480"/>
            <a:ext cx="175329" cy="175329"/>
          </a:xfrm>
          <a:custGeom>
            <a:avLst/>
            <a:gdLst>
              <a:gd name="T0" fmla="*/ 401 w 451"/>
              <a:gd name="T1" fmla="*/ 401 h 451"/>
              <a:gd name="T2" fmla="*/ 50 w 451"/>
              <a:gd name="T3" fmla="*/ 401 h 451"/>
              <a:gd name="T4" fmla="*/ 50 w 451"/>
              <a:gd name="T5" fmla="*/ 51 h 451"/>
              <a:gd name="T6" fmla="*/ 301 w 451"/>
              <a:gd name="T7" fmla="*/ 51 h 451"/>
              <a:gd name="T8" fmla="*/ 301 w 451"/>
              <a:gd name="T9" fmla="*/ 0 h 451"/>
              <a:gd name="T10" fmla="*/ 50 w 451"/>
              <a:gd name="T11" fmla="*/ 0 h 451"/>
              <a:gd name="T12" fmla="*/ 0 w 451"/>
              <a:gd name="T13" fmla="*/ 51 h 451"/>
              <a:gd name="T14" fmla="*/ 0 w 451"/>
              <a:gd name="T15" fmla="*/ 401 h 451"/>
              <a:gd name="T16" fmla="*/ 50 w 451"/>
              <a:gd name="T17" fmla="*/ 451 h 451"/>
              <a:gd name="T18" fmla="*/ 401 w 451"/>
              <a:gd name="T19" fmla="*/ 451 h 451"/>
              <a:gd name="T20" fmla="*/ 451 w 451"/>
              <a:gd name="T21" fmla="*/ 401 h 451"/>
              <a:gd name="T22" fmla="*/ 451 w 451"/>
              <a:gd name="T23" fmla="*/ 201 h 451"/>
              <a:gd name="T24" fmla="*/ 401 w 451"/>
              <a:gd name="T25" fmla="*/ 201 h 451"/>
              <a:gd name="T26" fmla="*/ 401 w 451"/>
              <a:gd name="T27" fmla="*/ 401 h 451"/>
              <a:gd name="T28" fmla="*/ 123 w 451"/>
              <a:gd name="T29" fmla="*/ 178 h 451"/>
              <a:gd name="T30" fmla="*/ 88 w 451"/>
              <a:gd name="T31" fmla="*/ 213 h 451"/>
              <a:gd name="T32" fmla="*/ 201 w 451"/>
              <a:gd name="T33" fmla="*/ 326 h 451"/>
              <a:gd name="T34" fmla="*/ 451 w 451"/>
              <a:gd name="T35" fmla="*/ 75 h 451"/>
              <a:gd name="T36" fmla="*/ 416 w 451"/>
              <a:gd name="T37" fmla="*/ 40 h 451"/>
              <a:gd name="T38" fmla="*/ 201 w 451"/>
              <a:gd name="T39" fmla="*/ 256 h 451"/>
              <a:gd name="T40" fmla="*/ 123 w 451"/>
              <a:gd name="T41" fmla="*/ 178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51" h="451">
                <a:moveTo>
                  <a:pt x="401" y="401"/>
                </a:moveTo>
                <a:lnTo>
                  <a:pt x="50" y="401"/>
                </a:lnTo>
                <a:lnTo>
                  <a:pt x="50" y="51"/>
                </a:lnTo>
                <a:lnTo>
                  <a:pt x="301" y="51"/>
                </a:lnTo>
                <a:lnTo>
                  <a:pt x="301" y="0"/>
                </a:lnTo>
                <a:lnTo>
                  <a:pt x="50" y="0"/>
                </a:lnTo>
                <a:cubicBezTo>
                  <a:pt x="23" y="0"/>
                  <a:pt x="0" y="23"/>
                  <a:pt x="0" y="51"/>
                </a:cubicBezTo>
                <a:lnTo>
                  <a:pt x="0" y="401"/>
                </a:lnTo>
                <a:cubicBezTo>
                  <a:pt x="0" y="429"/>
                  <a:pt x="23" y="451"/>
                  <a:pt x="50" y="451"/>
                </a:cubicBezTo>
                <a:lnTo>
                  <a:pt x="401" y="451"/>
                </a:lnTo>
                <a:cubicBezTo>
                  <a:pt x="429" y="451"/>
                  <a:pt x="451" y="429"/>
                  <a:pt x="451" y="401"/>
                </a:cubicBezTo>
                <a:lnTo>
                  <a:pt x="451" y="201"/>
                </a:lnTo>
                <a:lnTo>
                  <a:pt x="401" y="201"/>
                </a:lnTo>
                <a:lnTo>
                  <a:pt x="401" y="401"/>
                </a:lnTo>
                <a:close/>
                <a:moveTo>
                  <a:pt x="123" y="178"/>
                </a:moveTo>
                <a:lnTo>
                  <a:pt x="88" y="213"/>
                </a:lnTo>
                <a:lnTo>
                  <a:pt x="201" y="326"/>
                </a:lnTo>
                <a:lnTo>
                  <a:pt x="451" y="75"/>
                </a:lnTo>
                <a:lnTo>
                  <a:pt x="416" y="40"/>
                </a:lnTo>
                <a:lnTo>
                  <a:pt x="201" y="256"/>
                </a:lnTo>
                <a:lnTo>
                  <a:pt x="123" y="178"/>
                </a:lnTo>
                <a:close/>
              </a:path>
            </a:pathLst>
          </a:custGeom>
          <a:solidFill>
            <a:srgbClr val="0124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8" name="Freeform 337">
            <a:extLst>
              <a:ext uri="{FF2B5EF4-FFF2-40B4-BE49-F238E27FC236}">
                <a16:creationId xmlns:a16="http://schemas.microsoft.com/office/drawing/2014/main" id="{F8E34C93-0B9E-41A6-8034-04A74121C79F}"/>
              </a:ext>
            </a:extLst>
          </p:cNvPr>
          <p:cNvSpPr>
            <a:spLocks noEditPoints="1"/>
          </p:cNvSpPr>
          <p:nvPr/>
        </p:nvSpPr>
        <p:spPr bwMode="auto">
          <a:xfrm>
            <a:off x="771309" y="3120782"/>
            <a:ext cx="244520" cy="280304"/>
          </a:xfrm>
          <a:custGeom>
            <a:avLst/>
            <a:gdLst>
              <a:gd name="T0" fmla="*/ 218 w 332"/>
              <a:gd name="T1" fmla="*/ 1 h 379"/>
              <a:gd name="T2" fmla="*/ 32 w 332"/>
              <a:gd name="T3" fmla="*/ 1 h 379"/>
              <a:gd name="T4" fmla="*/ 12 w 332"/>
              <a:gd name="T5" fmla="*/ 12 h 379"/>
              <a:gd name="T6" fmla="*/ 0 w 332"/>
              <a:gd name="T7" fmla="*/ 39 h 379"/>
              <a:gd name="T8" fmla="*/ 3 w 332"/>
              <a:gd name="T9" fmla="*/ 355 h 379"/>
              <a:gd name="T10" fmla="*/ 12 w 332"/>
              <a:gd name="T11" fmla="*/ 367 h 379"/>
              <a:gd name="T12" fmla="*/ 32 w 332"/>
              <a:gd name="T13" fmla="*/ 378 h 379"/>
              <a:gd name="T14" fmla="*/ 300 w 332"/>
              <a:gd name="T15" fmla="*/ 378 h 379"/>
              <a:gd name="T16" fmla="*/ 321 w 332"/>
              <a:gd name="T17" fmla="*/ 367 h 379"/>
              <a:gd name="T18" fmla="*/ 331 w 332"/>
              <a:gd name="T19" fmla="*/ 347 h 379"/>
              <a:gd name="T20" fmla="*/ 331 w 332"/>
              <a:gd name="T21" fmla="*/ 115 h 379"/>
              <a:gd name="T22" fmla="*/ 221 w 332"/>
              <a:gd name="T23" fmla="*/ 44 h 379"/>
              <a:gd name="T24" fmla="*/ 233 w 332"/>
              <a:gd name="T25" fmla="*/ 110 h 379"/>
              <a:gd name="T26" fmla="*/ 225 w 332"/>
              <a:gd name="T27" fmla="*/ 106 h 379"/>
              <a:gd name="T28" fmla="*/ 221 w 332"/>
              <a:gd name="T29" fmla="*/ 44 h 379"/>
              <a:gd name="T30" fmla="*/ 302 w 332"/>
              <a:gd name="T31" fmla="*/ 343 h 379"/>
              <a:gd name="T32" fmla="*/ 297 w 332"/>
              <a:gd name="T33" fmla="*/ 348 h 379"/>
              <a:gd name="T34" fmla="*/ 36 w 332"/>
              <a:gd name="T35" fmla="*/ 348 h 379"/>
              <a:gd name="T36" fmla="*/ 31 w 332"/>
              <a:gd name="T37" fmla="*/ 343 h 379"/>
              <a:gd name="T38" fmla="*/ 31 w 332"/>
              <a:gd name="T39" fmla="*/ 35 h 379"/>
              <a:gd name="T40" fmla="*/ 39 w 332"/>
              <a:gd name="T41" fmla="*/ 29 h 379"/>
              <a:gd name="T42" fmla="*/ 203 w 332"/>
              <a:gd name="T43" fmla="*/ 102 h 379"/>
              <a:gd name="T44" fmla="*/ 213 w 332"/>
              <a:gd name="T45" fmla="*/ 119 h 379"/>
              <a:gd name="T46" fmla="*/ 230 w 332"/>
              <a:gd name="T47" fmla="*/ 128 h 379"/>
              <a:gd name="T48" fmla="*/ 302 w 332"/>
              <a:gd name="T49" fmla="*/ 340 h 379"/>
              <a:gd name="T50" fmla="*/ 138 w 332"/>
              <a:gd name="T51" fmla="*/ 58 h 379"/>
              <a:gd name="T52" fmla="*/ 77 w 332"/>
              <a:gd name="T53" fmla="*/ 58 h 379"/>
              <a:gd name="T54" fmla="*/ 72 w 332"/>
              <a:gd name="T55" fmla="*/ 123 h 379"/>
              <a:gd name="T56" fmla="*/ 77 w 332"/>
              <a:gd name="T57" fmla="*/ 131 h 379"/>
              <a:gd name="T58" fmla="*/ 140 w 332"/>
              <a:gd name="T59" fmla="*/ 131 h 379"/>
              <a:gd name="T60" fmla="*/ 146 w 332"/>
              <a:gd name="T61" fmla="*/ 76 h 379"/>
              <a:gd name="T62" fmla="*/ 168 w 332"/>
              <a:gd name="T63" fmla="*/ 50 h 379"/>
              <a:gd name="T64" fmla="*/ 162 w 332"/>
              <a:gd name="T65" fmla="*/ 42 h 379"/>
              <a:gd name="T66" fmla="*/ 152 w 332"/>
              <a:gd name="T67" fmla="*/ 44 h 379"/>
              <a:gd name="T68" fmla="*/ 100 w 332"/>
              <a:gd name="T69" fmla="*/ 76 h 379"/>
              <a:gd name="T70" fmla="*/ 128 w 332"/>
              <a:gd name="T71" fmla="*/ 115 h 379"/>
              <a:gd name="T72" fmla="*/ 102 w 332"/>
              <a:gd name="T73" fmla="*/ 105 h 379"/>
              <a:gd name="T74" fmla="*/ 115 w 332"/>
              <a:gd name="T75" fmla="*/ 106 h 379"/>
              <a:gd name="T76" fmla="*/ 128 w 332"/>
              <a:gd name="T77" fmla="*/ 115 h 379"/>
              <a:gd name="T78" fmla="*/ 81 w 332"/>
              <a:gd name="T79" fmla="*/ 152 h 379"/>
              <a:gd name="T80" fmla="*/ 72 w 332"/>
              <a:gd name="T81" fmla="*/ 162 h 379"/>
              <a:gd name="T82" fmla="*/ 74 w 332"/>
              <a:gd name="T83" fmla="*/ 223 h 379"/>
              <a:gd name="T84" fmla="*/ 137 w 332"/>
              <a:gd name="T85" fmla="*/ 226 h 379"/>
              <a:gd name="T86" fmla="*/ 146 w 332"/>
              <a:gd name="T87" fmla="*/ 217 h 379"/>
              <a:gd name="T88" fmla="*/ 143 w 332"/>
              <a:gd name="T89" fmla="*/ 155 h 379"/>
              <a:gd name="T90" fmla="*/ 128 w 332"/>
              <a:gd name="T91" fmla="*/ 208 h 379"/>
              <a:gd name="T92" fmla="*/ 128 w 332"/>
              <a:gd name="T93" fmla="*/ 170 h 379"/>
              <a:gd name="T94" fmla="*/ 137 w 332"/>
              <a:gd name="T95" fmla="*/ 246 h 379"/>
              <a:gd name="T96" fmla="*/ 74 w 332"/>
              <a:gd name="T97" fmla="*/ 248 h 379"/>
              <a:gd name="T98" fmla="*/ 72 w 332"/>
              <a:gd name="T99" fmla="*/ 312 h 379"/>
              <a:gd name="T100" fmla="*/ 81 w 332"/>
              <a:gd name="T101" fmla="*/ 320 h 379"/>
              <a:gd name="T102" fmla="*/ 143 w 332"/>
              <a:gd name="T103" fmla="*/ 318 h 379"/>
              <a:gd name="T104" fmla="*/ 146 w 332"/>
              <a:gd name="T105" fmla="*/ 255 h 379"/>
              <a:gd name="T106" fmla="*/ 137 w 332"/>
              <a:gd name="T107" fmla="*/ 246 h 379"/>
              <a:gd name="T108" fmla="*/ 89 w 332"/>
              <a:gd name="T109" fmla="*/ 303 h 379"/>
              <a:gd name="T110" fmla="*/ 128 w 332"/>
              <a:gd name="T111" fmla="*/ 303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2" h="379">
                <a:moveTo>
                  <a:pt x="327" y="109"/>
                </a:moveTo>
                <a:lnTo>
                  <a:pt x="222" y="4"/>
                </a:lnTo>
                <a:lnTo>
                  <a:pt x="222" y="4"/>
                </a:lnTo>
                <a:lnTo>
                  <a:pt x="218" y="1"/>
                </a:lnTo>
                <a:lnTo>
                  <a:pt x="212" y="0"/>
                </a:lnTo>
                <a:lnTo>
                  <a:pt x="39" y="0"/>
                </a:lnTo>
                <a:lnTo>
                  <a:pt x="39" y="0"/>
                </a:lnTo>
                <a:lnTo>
                  <a:pt x="32" y="1"/>
                </a:lnTo>
                <a:lnTo>
                  <a:pt x="24" y="3"/>
                </a:lnTo>
                <a:lnTo>
                  <a:pt x="18" y="6"/>
                </a:lnTo>
                <a:lnTo>
                  <a:pt x="12" y="12"/>
                </a:lnTo>
                <a:lnTo>
                  <a:pt x="12" y="12"/>
                </a:lnTo>
                <a:lnTo>
                  <a:pt x="7" y="17"/>
                </a:lnTo>
                <a:lnTo>
                  <a:pt x="3" y="23"/>
                </a:lnTo>
                <a:lnTo>
                  <a:pt x="1" y="31"/>
                </a:lnTo>
                <a:lnTo>
                  <a:pt x="0" y="39"/>
                </a:lnTo>
                <a:lnTo>
                  <a:pt x="0" y="340"/>
                </a:lnTo>
                <a:lnTo>
                  <a:pt x="0" y="340"/>
                </a:lnTo>
                <a:lnTo>
                  <a:pt x="1" y="347"/>
                </a:lnTo>
                <a:lnTo>
                  <a:pt x="3" y="355"/>
                </a:lnTo>
                <a:lnTo>
                  <a:pt x="7" y="362"/>
                </a:lnTo>
                <a:lnTo>
                  <a:pt x="12" y="367"/>
                </a:lnTo>
                <a:lnTo>
                  <a:pt x="12" y="367"/>
                </a:lnTo>
                <a:lnTo>
                  <a:pt x="12" y="367"/>
                </a:lnTo>
                <a:lnTo>
                  <a:pt x="12" y="367"/>
                </a:lnTo>
                <a:lnTo>
                  <a:pt x="18" y="371"/>
                </a:lnTo>
                <a:lnTo>
                  <a:pt x="24" y="376"/>
                </a:lnTo>
                <a:lnTo>
                  <a:pt x="32" y="378"/>
                </a:lnTo>
                <a:lnTo>
                  <a:pt x="39" y="379"/>
                </a:lnTo>
                <a:lnTo>
                  <a:pt x="293" y="379"/>
                </a:lnTo>
                <a:lnTo>
                  <a:pt x="293" y="379"/>
                </a:lnTo>
                <a:lnTo>
                  <a:pt x="300" y="378"/>
                </a:lnTo>
                <a:lnTo>
                  <a:pt x="308" y="376"/>
                </a:lnTo>
                <a:lnTo>
                  <a:pt x="314" y="372"/>
                </a:lnTo>
                <a:lnTo>
                  <a:pt x="320" y="367"/>
                </a:lnTo>
                <a:lnTo>
                  <a:pt x="321" y="367"/>
                </a:lnTo>
                <a:lnTo>
                  <a:pt x="321" y="367"/>
                </a:lnTo>
                <a:lnTo>
                  <a:pt x="325" y="362"/>
                </a:lnTo>
                <a:lnTo>
                  <a:pt x="328" y="355"/>
                </a:lnTo>
                <a:lnTo>
                  <a:pt x="331" y="347"/>
                </a:lnTo>
                <a:lnTo>
                  <a:pt x="332" y="340"/>
                </a:lnTo>
                <a:lnTo>
                  <a:pt x="332" y="120"/>
                </a:lnTo>
                <a:lnTo>
                  <a:pt x="332" y="120"/>
                </a:lnTo>
                <a:lnTo>
                  <a:pt x="331" y="115"/>
                </a:lnTo>
                <a:lnTo>
                  <a:pt x="327" y="109"/>
                </a:lnTo>
                <a:lnTo>
                  <a:pt x="327" y="109"/>
                </a:lnTo>
                <a:close/>
                <a:moveTo>
                  <a:pt x="221" y="44"/>
                </a:moveTo>
                <a:lnTo>
                  <a:pt x="221" y="44"/>
                </a:lnTo>
                <a:lnTo>
                  <a:pt x="288" y="112"/>
                </a:lnTo>
                <a:lnTo>
                  <a:pt x="236" y="112"/>
                </a:lnTo>
                <a:lnTo>
                  <a:pt x="236" y="112"/>
                </a:lnTo>
                <a:lnTo>
                  <a:pt x="233" y="110"/>
                </a:lnTo>
                <a:lnTo>
                  <a:pt x="231" y="109"/>
                </a:lnTo>
                <a:lnTo>
                  <a:pt x="225" y="106"/>
                </a:lnTo>
                <a:lnTo>
                  <a:pt x="225" y="106"/>
                </a:lnTo>
                <a:lnTo>
                  <a:pt x="225" y="106"/>
                </a:lnTo>
                <a:lnTo>
                  <a:pt x="222" y="101"/>
                </a:lnTo>
                <a:lnTo>
                  <a:pt x="221" y="95"/>
                </a:lnTo>
                <a:lnTo>
                  <a:pt x="221" y="44"/>
                </a:lnTo>
                <a:lnTo>
                  <a:pt x="221" y="44"/>
                </a:lnTo>
                <a:close/>
                <a:moveTo>
                  <a:pt x="302" y="340"/>
                </a:moveTo>
                <a:lnTo>
                  <a:pt x="302" y="340"/>
                </a:lnTo>
                <a:lnTo>
                  <a:pt x="302" y="340"/>
                </a:lnTo>
                <a:lnTo>
                  <a:pt x="302" y="343"/>
                </a:lnTo>
                <a:lnTo>
                  <a:pt x="300" y="346"/>
                </a:lnTo>
                <a:lnTo>
                  <a:pt x="300" y="346"/>
                </a:lnTo>
                <a:lnTo>
                  <a:pt x="300" y="346"/>
                </a:lnTo>
                <a:lnTo>
                  <a:pt x="297" y="348"/>
                </a:lnTo>
                <a:lnTo>
                  <a:pt x="293" y="350"/>
                </a:lnTo>
                <a:lnTo>
                  <a:pt x="39" y="350"/>
                </a:lnTo>
                <a:lnTo>
                  <a:pt x="39" y="350"/>
                </a:lnTo>
                <a:lnTo>
                  <a:pt x="36" y="348"/>
                </a:lnTo>
                <a:lnTo>
                  <a:pt x="33" y="346"/>
                </a:lnTo>
                <a:lnTo>
                  <a:pt x="33" y="346"/>
                </a:lnTo>
                <a:lnTo>
                  <a:pt x="33" y="346"/>
                </a:lnTo>
                <a:lnTo>
                  <a:pt x="31" y="343"/>
                </a:lnTo>
                <a:lnTo>
                  <a:pt x="30" y="340"/>
                </a:lnTo>
                <a:lnTo>
                  <a:pt x="30" y="39"/>
                </a:lnTo>
                <a:lnTo>
                  <a:pt x="30" y="39"/>
                </a:lnTo>
                <a:lnTo>
                  <a:pt x="31" y="35"/>
                </a:lnTo>
                <a:lnTo>
                  <a:pt x="33" y="32"/>
                </a:lnTo>
                <a:lnTo>
                  <a:pt x="33" y="32"/>
                </a:lnTo>
                <a:lnTo>
                  <a:pt x="36" y="30"/>
                </a:lnTo>
                <a:lnTo>
                  <a:pt x="39" y="29"/>
                </a:lnTo>
                <a:lnTo>
                  <a:pt x="203" y="29"/>
                </a:lnTo>
                <a:lnTo>
                  <a:pt x="203" y="95"/>
                </a:lnTo>
                <a:lnTo>
                  <a:pt x="203" y="95"/>
                </a:lnTo>
                <a:lnTo>
                  <a:pt x="203" y="102"/>
                </a:lnTo>
                <a:lnTo>
                  <a:pt x="206" y="108"/>
                </a:lnTo>
                <a:lnTo>
                  <a:pt x="209" y="114"/>
                </a:lnTo>
                <a:lnTo>
                  <a:pt x="212" y="118"/>
                </a:lnTo>
                <a:lnTo>
                  <a:pt x="213" y="119"/>
                </a:lnTo>
                <a:lnTo>
                  <a:pt x="213" y="119"/>
                </a:lnTo>
                <a:lnTo>
                  <a:pt x="218" y="122"/>
                </a:lnTo>
                <a:lnTo>
                  <a:pt x="223" y="126"/>
                </a:lnTo>
                <a:lnTo>
                  <a:pt x="230" y="128"/>
                </a:lnTo>
                <a:lnTo>
                  <a:pt x="236" y="129"/>
                </a:lnTo>
                <a:lnTo>
                  <a:pt x="302" y="129"/>
                </a:lnTo>
                <a:lnTo>
                  <a:pt x="302" y="340"/>
                </a:lnTo>
                <a:lnTo>
                  <a:pt x="302" y="340"/>
                </a:lnTo>
                <a:close/>
                <a:moveTo>
                  <a:pt x="152" y="44"/>
                </a:moveTo>
                <a:lnTo>
                  <a:pt x="152" y="44"/>
                </a:lnTo>
                <a:lnTo>
                  <a:pt x="138" y="58"/>
                </a:lnTo>
                <a:lnTo>
                  <a:pt x="138" y="58"/>
                </a:lnTo>
                <a:lnTo>
                  <a:pt x="137" y="58"/>
                </a:lnTo>
                <a:lnTo>
                  <a:pt x="81" y="58"/>
                </a:lnTo>
                <a:lnTo>
                  <a:pt x="81" y="58"/>
                </a:lnTo>
                <a:lnTo>
                  <a:pt x="77" y="58"/>
                </a:lnTo>
                <a:lnTo>
                  <a:pt x="74" y="60"/>
                </a:lnTo>
                <a:lnTo>
                  <a:pt x="72" y="64"/>
                </a:lnTo>
                <a:lnTo>
                  <a:pt x="72" y="67"/>
                </a:lnTo>
                <a:lnTo>
                  <a:pt x="72" y="123"/>
                </a:lnTo>
                <a:lnTo>
                  <a:pt x="72" y="123"/>
                </a:lnTo>
                <a:lnTo>
                  <a:pt x="72" y="127"/>
                </a:lnTo>
                <a:lnTo>
                  <a:pt x="74" y="129"/>
                </a:lnTo>
                <a:lnTo>
                  <a:pt x="77" y="131"/>
                </a:lnTo>
                <a:lnTo>
                  <a:pt x="81" y="132"/>
                </a:lnTo>
                <a:lnTo>
                  <a:pt x="137" y="132"/>
                </a:lnTo>
                <a:lnTo>
                  <a:pt x="137" y="132"/>
                </a:lnTo>
                <a:lnTo>
                  <a:pt x="140" y="131"/>
                </a:lnTo>
                <a:lnTo>
                  <a:pt x="143" y="129"/>
                </a:lnTo>
                <a:lnTo>
                  <a:pt x="145" y="127"/>
                </a:lnTo>
                <a:lnTo>
                  <a:pt x="146" y="123"/>
                </a:lnTo>
                <a:lnTo>
                  <a:pt x="146" y="76"/>
                </a:lnTo>
                <a:lnTo>
                  <a:pt x="165" y="56"/>
                </a:lnTo>
                <a:lnTo>
                  <a:pt x="165" y="56"/>
                </a:lnTo>
                <a:lnTo>
                  <a:pt x="166" y="53"/>
                </a:lnTo>
                <a:lnTo>
                  <a:pt x="168" y="50"/>
                </a:lnTo>
                <a:lnTo>
                  <a:pt x="166" y="46"/>
                </a:lnTo>
                <a:lnTo>
                  <a:pt x="165" y="44"/>
                </a:lnTo>
                <a:lnTo>
                  <a:pt x="165" y="44"/>
                </a:lnTo>
                <a:lnTo>
                  <a:pt x="162" y="42"/>
                </a:lnTo>
                <a:lnTo>
                  <a:pt x="159" y="41"/>
                </a:lnTo>
                <a:lnTo>
                  <a:pt x="156" y="42"/>
                </a:lnTo>
                <a:lnTo>
                  <a:pt x="152" y="44"/>
                </a:lnTo>
                <a:lnTo>
                  <a:pt x="152" y="44"/>
                </a:lnTo>
                <a:close/>
                <a:moveTo>
                  <a:pt x="121" y="76"/>
                </a:moveTo>
                <a:lnTo>
                  <a:pt x="121" y="76"/>
                </a:lnTo>
                <a:lnTo>
                  <a:pt x="110" y="87"/>
                </a:lnTo>
                <a:lnTo>
                  <a:pt x="100" y="76"/>
                </a:lnTo>
                <a:lnTo>
                  <a:pt x="121" y="76"/>
                </a:lnTo>
                <a:lnTo>
                  <a:pt x="121" y="76"/>
                </a:lnTo>
                <a:close/>
                <a:moveTo>
                  <a:pt x="128" y="115"/>
                </a:moveTo>
                <a:lnTo>
                  <a:pt x="128" y="115"/>
                </a:lnTo>
                <a:lnTo>
                  <a:pt x="89" y="115"/>
                </a:lnTo>
                <a:lnTo>
                  <a:pt x="89" y="90"/>
                </a:lnTo>
                <a:lnTo>
                  <a:pt x="102" y="105"/>
                </a:lnTo>
                <a:lnTo>
                  <a:pt x="102" y="105"/>
                </a:lnTo>
                <a:lnTo>
                  <a:pt x="106" y="107"/>
                </a:lnTo>
                <a:lnTo>
                  <a:pt x="109" y="108"/>
                </a:lnTo>
                <a:lnTo>
                  <a:pt x="112" y="107"/>
                </a:lnTo>
                <a:lnTo>
                  <a:pt x="115" y="106"/>
                </a:lnTo>
                <a:lnTo>
                  <a:pt x="115" y="105"/>
                </a:lnTo>
                <a:lnTo>
                  <a:pt x="128" y="93"/>
                </a:lnTo>
                <a:lnTo>
                  <a:pt x="128" y="115"/>
                </a:lnTo>
                <a:lnTo>
                  <a:pt x="128" y="115"/>
                </a:lnTo>
                <a:close/>
                <a:moveTo>
                  <a:pt x="137" y="152"/>
                </a:moveTo>
                <a:lnTo>
                  <a:pt x="137" y="152"/>
                </a:lnTo>
                <a:lnTo>
                  <a:pt x="81" y="152"/>
                </a:lnTo>
                <a:lnTo>
                  <a:pt x="81" y="152"/>
                </a:lnTo>
                <a:lnTo>
                  <a:pt x="77" y="153"/>
                </a:lnTo>
                <a:lnTo>
                  <a:pt x="74" y="155"/>
                </a:lnTo>
                <a:lnTo>
                  <a:pt x="72" y="157"/>
                </a:lnTo>
                <a:lnTo>
                  <a:pt x="72" y="162"/>
                </a:lnTo>
                <a:lnTo>
                  <a:pt x="72" y="217"/>
                </a:lnTo>
                <a:lnTo>
                  <a:pt x="72" y="217"/>
                </a:lnTo>
                <a:lnTo>
                  <a:pt x="72" y="221"/>
                </a:lnTo>
                <a:lnTo>
                  <a:pt x="74" y="223"/>
                </a:lnTo>
                <a:lnTo>
                  <a:pt x="77" y="226"/>
                </a:lnTo>
                <a:lnTo>
                  <a:pt x="81" y="226"/>
                </a:lnTo>
                <a:lnTo>
                  <a:pt x="137" y="226"/>
                </a:lnTo>
                <a:lnTo>
                  <a:pt x="137" y="226"/>
                </a:lnTo>
                <a:lnTo>
                  <a:pt x="140" y="226"/>
                </a:lnTo>
                <a:lnTo>
                  <a:pt x="143" y="223"/>
                </a:lnTo>
                <a:lnTo>
                  <a:pt x="145" y="221"/>
                </a:lnTo>
                <a:lnTo>
                  <a:pt x="146" y="217"/>
                </a:lnTo>
                <a:lnTo>
                  <a:pt x="146" y="162"/>
                </a:lnTo>
                <a:lnTo>
                  <a:pt x="146" y="162"/>
                </a:lnTo>
                <a:lnTo>
                  <a:pt x="145" y="157"/>
                </a:lnTo>
                <a:lnTo>
                  <a:pt x="143" y="155"/>
                </a:lnTo>
                <a:lnTo>
                  <a:pt x="140" y="153"/>
                </a:lnTo>
                <a:lnTo>
                  <a:pt x="137" y="152"/>
                </a:lnTo>
                <a:lnTo>
                  <a:pt x="137" y="152"/>
                </a:lnTo>
                <a:close/>
                <a:moveTo>
                  <a:pt x="128" y="208"/>
                </a:moveTo>
                <a:lnTo>
                  <a:pt x="128" y="208"/>
                </a:lnTo>
                <a:lnTo>
                  <a:pt x="89" y="208"/>
                </a:lnTo>
                <a:lnTo>
                  <a:pt x="89" y="170"/>
                </a:lnTo>
                <a:lnTo>
                  <a:pt x="128" y="170"/>
                </a:lnTo>
                <a:lnTo>
                  <a:pt x="128" y="208"/>
                </a:lnTo>
                <a:lnTo>
                  <a:pt x="128" y="208"/>
                </a:lnTo>
                <a:close/>
                <a:moveTo>
                  <a:pt x="137" y="246"/>
                </a:moveTo>
                <a:lnTo>
                  <a:pt x="137" y="246"/>
                </a:lnTo>
                <a:lnTo>
                  <a:pt x="81" y="246"/>
                </a:lnTo>
                <a:lnTo>
                  <a:pt x="81" y="246"/>
                </a:lnTo>
                <a:lnTo>
                  <a:pt x="77" y="247"/>
                </a:lnTo>
                <a:lnTo>
                  <a:pt x="74" y="248"/>
                </a:lnTo>
                <a:lnTo>
                  <a:pt x="72" y="252"/>
                </a:lnTo>
                <a:lnTo>
                  <a:pt x="72" y="255"/>
                </a:lnTo>
                <a:lnTo>
                  <a:pt x="72" y="312"/>
                </a:lnTo>
                <a:lnTo>
                  <a:pt x="72" y="312"/>
                </a:lnTo>
                <a:lnTo>
                  <a:pt x="72" y="315"/>
                </a:lnTo>
                <a:lnTo>
                  <a:pt x="74" y="318"/>
                </a:lnTo>
                <a:lnTo>
                  <a:pt x="77" y="319"/>
                </a:lnTo>
                <a:lnTo>
                  <a:pt x="81" y="320"/>
                </a:lnTo>
                <a:lnTo>
                  <a:pt x="137" y="320"/>
                </a:lnTo>
                <a:lnTo>
                  <a:pt x="137" y="320"/>
                </a:lnTo>
                <a:lnTo>
                  <a:pt x="140" y="319"/>
                </a:lnTo>
                <a:lnTo>
                  <a:pt x="143" y="318"/>
                </a:lnTo>
                <a:lnTo>
                  <a:pt x="145" y="315"/>
                </a:lnTo>
                <a:lnTo>
                  <a:pt x="146" y="312"/>
                </a:lnTo>
                <a:lnTo>
                  <a:pt x="146" y="255"/>
                </a:lnTo>
                <a:lnTo>
                  <a:pt x="146" y="255"/>
                </a:lnTo>
                <a:lnTo>
                  <a:pt x="145" y="252"/>
                </a:lnTo>
                <a:lnTo>
                  <a:pt x="143" y="248"/>
                </a:lnTo>
                <a:lnTo>
                  <a:pt x="140" y="247"/>
                </a:lnTo>
                <a:lnTo>
                  <a:pt x="137" y="246"/>
                </a:lnTo>
                <a:lnTo>
                  <a:pt x="137" y="246"/>
                </a:lnTo>
                <a:close/>
                <a:moveTo>
                  <a:pt x="128" y="303"/>
                </a:moveTo>
                <a:lnTo>
                  <a:pt x="128" y="303"/>
                </a:lnTo>
                <a:lnTo>
                  <a:pt x="89" y="303"/>
                </a:lnTo>
                <a:lnTo>
                  <a:pt x="89" y="264"/>
                </a:lnTo>
                <a:lnTo>
                  <a:pt x="128" y="264"/>
                </a:lnTo>
                <a:lnTo>
                  <a:pt x="128" y="303"/>
                </a:lnTo>
                <a:lnTo>
                  <a:pt x="128" y="30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0" name="Freeform 399">
            <a:extLst>
              <a:ext uri="{FF2B5EF4-FFF2-40B4-BE49-F238E27FC236}">
                <a16:creationId xmlns:a16="http://schemas.microsoft.com/office/drawing/2014/main" id="{8A1FAD8A-ABBC-4C04-9654-D4D69DDC5395}"/>
              </a:ext>
            </a:extLst>
          </p:cNvPr>
          <p:cNvSpPr>
            <a:spLocks noEditPoints="1"/>
          </p:cNvSpPr>
          <p:nvPr/>
        </p:nvSpPr>
        <p:spPr bwMode="auto">
          <a:xfrm>
            <a:off x="750038" y="2436062"/>
            <a:ext cx="334067" cy="312006"/>
          </a:xfrm>
          <a:custGeom>
            <a:avLst/>
            <a:gdLst>
              <a:gd name="T0" fmla="*/ 373 w 425"/>
              <a:gd name="T1" fmla="*/ 345 h 397"/>
              <a:gd name="T2" fmla="*/ 359 w 425"/>
              <a:gd name="T3" fmla="*/ 332 h 397"/>
              <a:gd name="T4" fmla="*/ 348 w 425"/>
              <a:gd name="T5" fmla="*/ 311 h 397"/>
              <a:gd name="T6" fmla="*/ 334 w 425"/>
              <a:gd name="T7" fmla="*/ 298 h 397"/>
              <a:gd name="T8" fmla="*/ 180 w 425"/>
              <a:gd name="T9" fmla="*/ 299 h 397"/>
              <a:gd name="T10" fmla="*/ 169 w 425"/>
              <a:gd name="T11" fmla="*/ 315 h 397"/>
              <a:gd name="T12" fmla="*/ 155 w 425"/>
              <a:gd name="T13" fmla="*/ 333 h 397"/>
              <a:gd name="T14" fmla="*/ 145 w 425"/>
              <a:gd name="T15" fmla="*/ 348 h 397"/>
              <a:gd name="T16" fmla="*/ 98 w 425"/>
              <a:gd name="T17" fmla="*/ 371 h 397"/>
              <a:gd name="T18" fmla="*/ 98 w 425"/>
              <a:gd name="T19" fmla="*/ 393 h 397"/>
              <a:gd name="T20" fmla="*/ 415 w 425"/>
              <a:gd name="T21" fmla="*/ 396 h 397"/>
              <a:gd name="T22" fmla="*/ 424 w 425"/>
              <a:gd name="T23" fmla="*/ 375 h 397"/>
              <a:gd name="T24" fmla="*/ 354 w 425"/>
              <a:gd name="T25" fmla="*/ 366 h 397"/>
              <a:gd name="T26" fmla="*/ 182 w 425"/>
              <a:gd name="T27" fmla="*/ 350 h 397"/>
              <a:gd name="T28" fmla="*/ 329 w 425"/>
              <a:gd name="T29" fmla="*/ 317 h 397"/>
              <a:gd name="T30" fmla="*/ 336 w 425"/>
              <a:gd name="T31" fmla="*/ 350 h 397"/>
              <a:gd name="T32" fmla="*/ 180 w 425"/>
              <a:gd name="T33" fmla="*/ 199 h 397"/>
              <a:gd name="T34" fmla="*/ 180 w 425"/>
              <a:gd name="T35" fmla="*/ 222 h 397"/>
              <a:gd name="T36" fmla="*/ 199 w 425"/>
              <a:gd name="T37" fmla="*/ 244 h 397"/>
              <a:gd name="T38" fmla="*/ 219 w 425"/>
              <a:gd name="T39" fmla="*/ 253 h 397"/>
              <a:gd name="T40" fmla="*/ 242 w 425"/>
              <a:gd name="T41" fmla="*/ 243 h 397"/>
              <a:gd name="T42" fmla="*/ 307 w 425"/>
              <a:gd name="T43" fmla="*/ 176 h 397"/>
              <a:gd name="T44" fmla="*/ 312 w 425"/>
              <a:gd name="T45" fmla="*/ 154 h 397"/>
              <a:gd name="T46" fmla="*/ 303 w 425"/>
              <a:gd name="T47" fmla="*/ 137 h 397"/>
              <a:gd name="T48" fmla="*/ 277 w 425"/>
              <a:gd name="T49" fmla="*/ 118 h 397"/>
              <a:gd name="T50" fmla="*/ 193 w 425"/>
              <a:gd name="T51" fmla="*/ 54 h 397"/>
              <a:gd name="T52" fmla="*/ 194 w 425"/>
              <a:gd name="T53" fmla="*/ 36 h 397"/>
              <a:gd name="T54" fmla="*/ 176 w 425"/>
              <a:gd name="T55" fmla="*/ 9 h 397"/>
              <a:gd name="T56" fmla="*/ 154 w 425"/>
              <a:gd name="T57" fmla="*/ 0 h 397"/>
              <a:gd name="T58" fmla="*/ 131 w 425"/>
              <a:gd name="T59" fmla="*/ 9 h 397"/>
              <a:gd name="T60" fmla="*/ 63 w 425"/>
              <a:gd name="T61" fmla="*/ 82 h 397"/>
              <a:gd name="T62" fmla="*/ 63 w 425"/>
              <a:gd name="T63" fmla="*/ 105 h 397"/>
              <a:gd name="T64" fmla="*/ 81 w 425"/>
              <a:gd name="T65" fmla="*/ 126 h 397"/>
              <a:gd name="T66" fmla="*/ 103 w 425"/>
              <a:gd name="T67" fmla="*/ 135 h 397"/>
              <a:gd name="T68" fmla="*/ 11 w 425"/>
              <a:gd name="T69" fmla="*/ 249 h 397"/>
              <a:gd name="T70" fmla="*/ 0 w 425"/>
              <a:gd name="T71" fmla="*/ 275 h 397"/>
              <a:gd name="T72" fmla="*/ 11 w 425"/>
              <a:gd name="T73" fmla="*/ 303 h 397"/>
              <a:gd name="T74" fmla="*/ 37 w 425"/>
              <a:gd name="T75" fmla="*/ 313 h 397"/>
              <a:gd name="T76" fmla="*/ 64 w 425"/>
              <a:gd name="T77" fmla="*/ 303 h 397"/>
              <a:gd name="T78" fmla="*/ 266 w 425"/>
              <a:gd name="T79" fmla="*/ 137 h 397"/>
              <a:gd name="T80" fmla="*/ 290 w 425"/>
              <a:gd name="T81" fmla="*/ 150 h 397"/>
              <a:gd name="T82" fmla="*/ 294 w 425"/>
              <a:gd name="T83" fmla="*/ 159 h 397"/>
              <a:gd name="T84" fmla="*/ 229 w 425"/>
              <a:gd name="T85" fmla="*/ 230 h 397"/>
              <a:gd name="T86" fmla="*/ 212 w 425"/>
              <a:gd name="T87" fmla="*/ 230 h 397"/>
              <a:gd name="T88" fmla="*/ 196 w 425"/>
              <a:gd name="T89" fmla="*/ 210 h 397"/>
              <a:gd name="T90" fmla="*/ 262 w 425"/>
              <a:gd name="T91" fmla="*/ 140 h 397"/>
              <a:gd name="T92" fmla="*/ 244 w 425"/>
              <a:gd name="T93" fmla="*/ 131 h 397"/>
              <a:gd name="T94" fmla="*/ 103 w 425"/>
              <a:gd name="T95" fmla="*/ 116 h 397"/>
              <a:gd name="T96" fmla="*/ 80 w 425"/>
              <a:gd name="T97" fmla="*/ 98 h 397"/>
              <a:gd name="T98" fmla="*/ 144 w 425"/>
              <a:gd name="T99" fmla="*/ 22 h 397"/>
              <a:gd name="T100" fmla="*/ 158 w 425"/>
              <a:gd name="T101" fmla="*/ 20 h 397"/>
              <a:gd name="T102" fmla="*/ 177 w 425"/>
              <a:gd name="T103" fmla="*/ 42 h 397"/>
              <a:gd name="T104" fmla="*/ 112 w 425"/>
              <a:gd name="T105" fmla="*/ 112 h 397"/>
              <a:gd name="T106" fmla="*/ 41 w 425"/>
              <a:gd name="T107" fmla="*/ 294 h 397"/>
              <a:gd name="T108" fmla="*/ 27 w 425"/>
              <a:gd name="T109" fmla="*/ 291 h 397"/>
              <a:gd name="T110" fmla="*/ 20 w 425"/>
              <a:gd name="T111" fmla="*/ 283 h 397"/>
              <a:gd name="T112" fmla="*/ 20 w 425"/>
              <a:gd name="T113" fmla="*/ 269 h 397"/>
              <a:gd name="T114" fmla="*/ 51 w 425"/>
              <a:gd name="T115" fmla="*/ 288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25" h="397">
                <a:moveTo>
                  <a:pt x="409" y="366"/>
                </a:moveTo>
                <a:lnTo>
                  <a:pt x="373" y="366"/>
                </a:lnTo>
                <a:lnTo>
                  <a:pt x="373" y="348"/>
                </a:lnTo>
                <a:lnTo>
                  <a:pt x="373" y="348"/>
                </a:lnTo>
                <a:lnTo>
                  <a:pt x="373" y="345"/>
                </a:lnTo>
                <a:lnTo>
                  <a:pt x="371" y="342"/>
                </a:lnTo>
                <a:lnTo>
                  <a:pt x="368" y="337"/>
                </a:lnTo>
                <a:lnTo>
                  <a:pt x="368" y="337"/>
                </a:lnTo>
                <a:lnTo>
                  <a:pt x="363" y="333"/>
                </a:lnTo>
                <a:lnTo>
                  <a:pt x="359" y="332"/>
                </a:lnTo>
                <a:lnTo>
                  <a:pt x="356" y="332"/>
                </a:lnTo>
                <a:lnTo>
                  <a:pt x="349" y="332"/>
                </a:lnTo>
                <a:lnTo>
                  <a:pt x="349" y="315"/>
                </a:lnTo>
                <a:lnTo>
                  <a:pt x="349" y="315"/>
                </a:lnTo>
                <a:lnTo>
                  <a:pt x="348" y="311"/>
                </a:lnTo>
                <a:lnTo>
                  <a:pt x="348" y="308"/>
                </a:lnTo>
                <a:lnTo>
                  <a:pt x="343" y="303"/>
                </a:lnTo>
                <a:lnTo>
                  <a:pt x="343" y="303"/>
                </a:lnTo>
                <a:lnTo>
                  <a:pt x="338" y="299"/>
                </a:lnTo>
                <a:lnTo>
                  <a:pt x="334" y="298"/>
                </a:lnTo>
                <a:lnTo>
                  <a:pt x="331" y="298"/>
                </a:lnTo>
                <a:lnTo>
                  <a:pt x="187" y="298"/>
                </a:lnTo>
                <a:lnTo>
                  <a:pt x="187" y="298"/>
                </a:lnTo>
                <a:lnTo>
                  <a:pt x="182" y="298"/>
                </a:lnTo>
                <a:lnTo>
                  <a:pt x="180" y="299"/>
                </a:lnTo>
                <a:lnTo>
                  <a:pt x="175" y="303"/>
                </a:lnTo>
                <a:lnTo>
                  <a:pt x="175" y="303"/>
                </a:lnTo>
                <a:lnTo>
                  <a:pt x="170" y="308"/>
                </a:lnTo>
                <a:lnTo>
                  <a:pt x="169" y="311"/>
                </a:lnTo>
                <a:lnTo>
                  <a:pt x="169" y="315"/>
                </a:lnTo>
                <a:lnTo>
                  <a:pt x="169" y="332"/>
                </a:lnTo>
                <a:lnTo>
                  <a:pt x="162" y="332"/>
                </a:lnTo>
                <a:lnTo>
                  <a:pt x="162" y="332"/>
                </a:lnTo>
                <a:lnTo>
                  <a:pt x="158" y="332"/>
                </a:lnTo>
                <a:lnTo>
                  <a:pt x="155" y="333"/>
                </a:lnTo>
                <a:lnTo>
                  <a:pt x="150" y="337"/>
                </a:lnTo>
                <a:lnTo>
                  <a:pt x="150" y="337"/>
                </a:lnTo>
                <a:lnTo>
                  <a:pt x="150" y="337"/>
                </a:lnTo>
                <a:lnTo>
                  <a:pt x="146" y="343"/>
                </a:lnTo>
                <a:lnTo>
                  <a:pt x="145" y="348"/>
                </a:lnTo>
                <a:lnTo>
                  <a:pt x="145" y="366"/>
                </a:lnTo>
                <a:lnTo>
                  <a:pt x="108" y="366"/>
                </a:lnTo>
                <a:lnTo>
                  <a:pt x="108" y="366"/>
                </a:lnTo>
                <a:lnTo>
                  <a:pt x="102" y="367"/>
                </a:lnTo>
                <a:lnTo>
                  <a:pt x="98" y="371"/>
                </a:lnTo>
                <a:lnTo>
                  <a:pt x="94" y="375"/>
                </a:lnTo>
                <a:lnTo>
                  <a:pt x="93" y="382"/>
                </a:lnTo>
                <a:lnTo>
                  <a:pt x="93" y="382"/>
                </a:lnTo>
                <a:lnTo>
                  <a:pt x="94" y="387"/>
                </a:lnTo>
                <a:lnTo>
                  <a:pt x="98" y="393"/>
                </a:lnTo>
                <a:lnTo>
                  <a:pt x="102" y="396"/>
                </a:lnTo>
                <a:lnTo>
                  <a:pt x="108" y="397"/>
                </a:lnTo>
                <a:lnTo>
                  <a:pt x="409" y="397"/>
                </a:lnTo>
                <a:lnTo>
                  <a:pt x="409" y="397"/>
                </a:lnTo>
                <a:lnTo>
                  <a:pt x="415" y="396"/>
                </a:lnTo>
                <a:lnTo>
                  <a:pt x="420" y="393"/>
                </a:lnTo>
                <a:lnTo>
                  <a:pt x="424" y="387"/>
                </a:lnTo>
                <a:lnTo>
                  <a:pt x="425" y="382"/>
                </a:lnTo>
                <a:lnTo>
                  <a:pt x="425" y="382"/>
                </a:lnTo>
                <a:lnTo>
                  <a:pt x="424" y="375"/>
                </a:lnTo>
                <a:lnTo>
                  <a:pt x="420" y="371"/>
                </a:lnTo>
                <a:lnTo>
                  <a:pt x="415" y="367"/>
                </a:lnTo>
                <a:lnTo>
                  <a:pt x="409" y="366"/>
                </a:lnTo>
                <a:lnTo>
                  <a:pt x="409" y="366"/>
                </a:lnTo>
                <a:close/>
                <a:moveTo>
                  <a:pt x="354" y="366"/>
                </a:moveTo>
                <a:lnTo>
                  <a:pt x="164" y="366"/>
                </a:lnTo>
                <a:lnTo>
                  <a:pt x="164" y="350"/>
                </a:lnTo>
                <a:lnTo>
                  <a:pt x="179" y="350"/>
                </a:lnTo>
                <a:lnTo>
                  <a:pt x="179" y="350"/>
                </a:lnTo>
                <a:lnTo>
                  <a:pt x="182" y="350"/>
                </a:lnTo>
                <a:lnTo>
                  <a:pt x="186" y="348"/>
                </a:lnTo>
                <a:lnTo>
                  <a:pt x="188" y="345"/>
                </a:lnTo>
                <a:lnTo>
                  <a:pt x="188" y="342"/>
                </a:lnTo>
                <a:lnTo>
                  <a:pt x="188" y="317"/>
                </a:lnTo>
                <a:lnTo>
                  <a:pt x="329" y="317"/>
                </a:lnTo>
                <a:lnTo>
                  <a:pt x="329" y="342"/>
                </a:lnTo>
                <a:lnTo>
                  <a:pt x="329" y="342"/>
                </a:lnTo>
                <a:lnTo>
                  <a:pt x="330" y="345"/>
                </a:lnTo>
                <a:lnTo>
                  <a:pt x="332" y="348"/>
                </a:lnTo>
                <a:lnTo>
                  <a:pt x="336" y="350"/>
                </a:lnTo>
                <a:lnTo>
                  <a:pt x="339" y="350"/>
                </a:lnTo>
                <a:lnTo>
                  <a:pt x="354" y="350"/>
                </a:lnTo>
                <a:lnTo>
                  <a:pt x="354" y="366"/>
                </a:lnTo>
                <a:close/>
                <a:moveTo>
                  <a:pt x="180" y="199"/>
                </a:moveTo>
                <a:lnTo>
                  <a:pt x="180" y="199"/>
                </a:lnTo>
                <a:lnTo>
                  <a:pt x="178" y="205"/>
                </a:lnTo>
                <a:lnTo>
                  <a:pt x="178" y="210"/>
                </a:lnTo>
                <a:lnTo>
                  <a:pt x="178" y="210"/>
                </a:lnTo>
                <a:lnTo>
                  <a:pt x="178" y="217"/>
                </a:lnTo>
                <a:lnTo>
                  <a:pt x="180" y="222"/>
                </a:lnTo>
                <a:lnTo>
                  <a:pt x="183" y="228"/>
                </a:lnTo>
                <a:lnTo>
                  <a:pt x="187" y="233"/>
                </a:lnTo>
                <a:lnTo>
                  <a:pt x="198" y="243"/>
                </a:lnTo>
                <a:lnTo>
                  <a:pt x="199" y="244"/>
                </a:lnTo>
                <a:lnTo>
                  <a:pt x="199" y="244"/>
                </a:lnTo>
                <a:lnTo>
                  <a:pt x="203" y="247"/>
                </a:lnTo>
                <a:lnTo>
                  <a:pt x="208" y="250"/>
                </a:lnTo>
                <a:lnTo>
                  <a:pt x="214" y="251"/>
                </a:lnTo>
                <a:lnTo>
                  <a:pt x="219" y="253"/>
                </a:lnTo>
                <a:lnTo>
                  <a:pt x="219" y="253"/>
                </a:lnTo>
                <a:lnTo>
                  <a:pt x="226" y="251"/>
                </a:lnTo>
                <a:lnTo>
                  <a:pt x="231" y="249"/>
                </a:lnTo>
                <a:lnTo>
                  <a:pt x="237" y="247"/>
                </a:lnTo>
                <a:lnTo>
                  <a:pt x="242" y="243"/>
                </a:lnTo>
                <a:lnTo>
                  <a:pt x="242" y="243"/>
                </a:lnTo>
                <a:lnTo>
                  <a:pt x="242" y="243"/>
                </a:lnTo>
                <a:lnTo>
                  <a:pt x="303" y="182"/>
                </a:lnTo>
                <a:lnTo>
                  <a:pt x="304" y="181"/>
                </a:lnTo>
                <a:lnTo>
                  <a:pt x="304" y="181"/>
                </a:lnTo>
                <a:lnTo>
                  <a:pt x="307" y="176"/>
                </a:lnTo>
                <a:lnTo>
                  <a:pt x="311" y="171"/>
                </a:lnTo>
                <a:lnTo>
                  <a:pt x="312" y="165"/>
                </a:lnTo>
                <a:lnTo>
                  <a:pt x="313" y="159"/>
                </a:lnTo>
                <a:lnTo>
                  <a:pt x="313" y="159"/>
                </a:lnTo>
                <a:lnTo>
                  <a:pt x="312" y="154"/>
                </a:lnTo>
                <a:lnTo>
                  <a:pt x="311" y="147"/>
                </a:lnTo>
                <a:lnTo>
                  <a:pt x="307" y="142"/>
                </a:lnTo>
                <a:lnTo>
                  <a:pt x="303" y="137"/>
                </a:lnTo>
                <a:lnTo>
                  <a:pt x="303" y="137"/>
                </a:lnTo>
                <a:lnTo>
                  <a:pt x="303" y="137"/>
                </a:lnTo>
                <a:lnTo>
                  <a:pt x="293" y="126"/>
                </a:lnTo>
                <a:lnTo>
                  <a:pt x="293" y="126"/>
                </a:lnTo>
                <a:lnTo>
                  <a:pt x="288" y="122"/>
                </a:lnTo>
                <a:lnTo>
                  <a:pt x="282" y="120"/>
                </a:lnTo>
                <a:lnTo>
                  <a:pt x="277" y="118"/>
                </a:lnTo>
                <a:lnTo>
                  <a:pt x="270" y="118"/>
                </a:lnTo>
                <a:lnTo>
                  <a:pt x="270" y="118"/>
                </a:lnTo>
                <a:lnTo>
                  <a:pt x="265" y="118"/>
                </a:lnTo>
                <a:lnTo>
                  <a:pt x="259" y="120"/>
                </a:lnTo>
                <a:lnTo>
                  <a:pt x="193" y="54"/>
                </a:lnTo>
                <a:lnTo>
                  <a:pt x="193" y="54"/>
                </a:lnTo>
                <a:lnTo>
                  <a:pt x="195" y="47"/>
                </a:lnTo>
                <a:lnTo>
                  <a:pt x="195" y="42"/>
                </a:lnTo>
                <a:lnTo>
                  <a:pt x="195" y="42"/>
                </a:lnTo>
                <a:lnTo>
                  <a:pt x="194" y="36"/>
                </a:lnTo>
                <a:lnTo>
                  <a:pt x="193" y="30"/>
                </a:lnTo>
                <a:lnTo>
                  <a:pt x="190" y="24"/>
                </a:lnTo>
                <a:lnTo>
                  <a:pt x="187" y="20"/>
                </a:lnTo>
                <a:lnTo>
                  <a:pt x="187" y="20"/>
                </a:lnTo>
                <a:lnTo>
                  <a:pt x="176" y="9"/>
                </a:lnTo>
                <a:lnTo>
                  <a:pt x="176" y="9"/>
                </a:lnTo>
                <a:lnTo>
                  <a:pt x="170" y="5"/>
                </a:lnTo>
                <a:lnTo>
                  <a:pt x="165" y="3"/>
                </a:lnTo>
                <a:lnTo>
                  <a:pt x="159" y="0"/>
                </a:lnTo>
                <a:lnTo>
                  <a:pt x="154" y="0"/>
                </a:lnTo>
                <a:lnTo>
                  <a:pt x="154" y="0"/>
                </a:lnTo>
                <a:lnTo>
                  <a:pt x="148" y="0"/>
                </a:lnTo>
                <a:lnTo>
                  <a:pt x="142" y="3"/>
                </a:lnTo>
                <a:lnTo>
                  <a:pt x="137" y="5"/>
                </a:lnTo>
                <a:lnTo>
                  <a:pt x="131" y="9"/>
                </a:lnTo>
                <a:lnTo>
                  <a:pt x="69" y="71"/>
                </a:lnTo>
                <a:lnTo>
                  <a:pt x="69" y="71"/>
                </a:lnTo>
                <a:lnTo>
                  <a:pt x="69" y="71"/>
                </a:lnTo>
                <a:lnTo>
                  <a:pt x="66" y="76"/>
                </a:lnTo>
                <a:lnTo>
                  <a:pt x="63" y="82"/>
                </a:lnTo>
                <a:lnTo>
                  <a:pt x="62" y="87"/>
                </a:lnTo>
                <a:lnTo>
                  <a:pt x="61" y="93"/>
                </a:lnTo>
                <a:lnTo>
                  <a:pt x="61" y="93"/>
                </a:lnTo>
                <a:lnTo>
                  <a:pt x="62" y="99"/>
                </a:lnTo>
                <a:lnTo>
                  <a:pt x="63" y="105"/>
                </a:lnTo>
                <a:lnTo>
                  <a:pt x="66" y="110"/>
                </a:lnTo>
                <a:lnTo>
                  <a:pt x="69" y="116"/>
                </a:lnTo>
                <a:lnTo>
                  <a:pt x="80" y="125"/>
                </a:lnTo>
                <a:lnTo>
                  <a:pt x="81" y="126"/>
                </a:lnTo>
                <a:lnTo>
                  <a:pt x="81" y="126"/>
                </a:lnTo>
                <a:lnTo>
                  <a:pt x="86" y="130"/>
                </a:lnTo>
                <a:lnTo>
                  <a:pt x="91" y="133"/>
                </a:lnTo>
                <a:lnTo>
                  <a:pt x="96" y="134"/>
                </a:lnTo>
                <a:lnTo>
                  <a:pt x="103" y="135"/>
                </a:lnTo>
                <a:lnTo>
                  <a:pt x="103" y="135"/>
                </a:lnTo>
                <a:lnTo>
                  <a:pt x="108" y="134"/>
                </a:lnTo>
                <a:lnTo>
                  <a:pt x="114" y="133"/>
                </a:lnTo>
                <a:lnTo>
                  <a:pt x="120" y="140"/>
                </a:lnTo>
                <a:lnTo>
                  <a:pt x="11" y="249"/>
                </a:lnTo>
                <a:lnTo>
                  <a:pt x="11" y="249"/>
                </a:lnTo>
                <a:lnTo>
                  <a:pt x="6" y="255"/>
                </a:lnTo>
                <a:lnTo>
                  <a:pt x="2" y="261"/>
                </a:lnTo>
                <a:lnTo>
                  <a:pt x="1" y="269"/>
                </a:lnTo>
                <a:lnTo>
                  <a:pt x="0" y="275"/>
                </a:lnTo>
                <a:lnTo>
                  <a:pt x="0" y="275"/>
                </a:lnTo>
                <a:lnTo>
                  <a:pt x="1" y="283"/>
                </a:lnTo>
                <a:lnTo>
                  <a:pt x="2" y="290"/>
                </a:lnTo>
                <a:lnTo>
                  <a:pt x="6" y="296"/>
                </a:lnTo>
                <a:lnTo>
                  <a:pt x="11" y="303"/>
                </a:lnTo>
                <a:lnTo>
                  <a:pt x="11" y="303"/>
                </a:lnTo>
                <a:lnTo>
                  <a:pt x="11" y="303"/>
                </a:lnTo>
                <a:lnTo>
                  <a:pt x="16" y="307"/>
                </a:lnTo>
                <a:lnTo>
                  <a:pt x="22" y="310"/>
                </a:lnTo>
                <a:lnTo>
                  <a:pt x="30" y="312"/>
                </a:lnTo>
                <a:lnTo>
                  <a:pt x="37" y="313"/>
                </a:lnTo>
                <a:lnTo>
                  <a:pt x="37" y="313"/>
                </a:lnTo>
                <a:lnTo>
                  <a:pt x="44" y="312"/>
                </a:lnTo>
                <a:lnTo>
                  <a:pt x="51" y="310"/>
                </a:lnTo>
                <a:lnTo>
                  <a:pt x="57" y="307"/>
                </a:lnTo>
                <a:lnTo>
                  <a:pt x="64" y="303"/>
                </a:lnTo>
                <a:lnTo>
                  <a:pt x="174" y="193"/>
                </a:lnTo>
                <a:lnTo>
                  <a:pt x="180" y="199"/>
                </a:lnTo>
                <a:close/>
                <a:moveTo>
                  <a:pt x="262" y="140"/>
                </a:moveTo>
                <a:lnTo>
                  <a:pt x="262" y="140"/>
                </a:lnTo>
                <a:lnTo>
                  <a:pt x="266" y="137"/>
                </a:lnTo>
                <a:lnTo>
                  <a:pt x="270" y="136"/>
                </a:lnTo>
                <a:lnTo>
                  <a:pt x="270" y="136"/>
                </a:lnTo>
                <a:lnTo>
                  <a:pt x="276" y="137"/>
                </a:lnTo>
                <a:lnTo>
                  <a:pt x="280" y="140"/>
                </a:lnTo>
                <a:lnTo>
                  <a:pt x="290" y="150"/>
                </a:lnTo>
                <a:lnTo>
                  <a:pt x="290" y="150"/>
                </a:lnTo>
                <a:lnTo>
                  <a:pt x="290" y="150"/>
                </a:lnTo>
                <a:lnTo>
                  <a:pt x="293" y="155"/>
                </a:lnTo>
                <a:lnTo>
                  <a:pt x="294" y="159"/>
                </a:lnTo>
                <a:lnTo>
                  <a:pt x="294" y="159"/>
                </a:lnTo>
                <a:lnTo>
                  <a:pt x="293" y="163"/>
                </a:lnTo>
                <a:lnTo>
                  <a:pt x="291" y="168"/>
                </a:lnTo>
                <a:lnTo>
                  <a:pt x="290" y="168"/>
                </a:lnTo>
                <a:lnTo>
                  <a:pt x="229" y="230"/>
                </a:lnTo>
                <a:lnTo>
                  <a:pt x="229" y="230"/>
                </a:lnTo>
                <a:lnTo>
                  <a:pt x="225" y="232"/>
                </a:lnTo>
                <a:lnTo>
                  <a:pt x="219" y="233"/>
                </a:lnTo>
                <a:lnTo>
                  <a:pt x="219" y="233"/>
                </a:lnTo>
                <a:lnTo>
                  <a:pt x="215" y="232"/>
                </a:lnTo>
                <a:lnTo>
                  <a:pt x="212" y="230"/>
                </a:lnTo>
                <a:lnTo>
                  <a:pt x="211" y="230"/>
                </a:lnTo>
                <a:lnTo>
                  <a:pt x="201" y="219"/>
                </a:lnTo>
                <a:lnTo>
                  <a:pt x="201" y="219"/>
                </a:lnTo>
                <a:lnTo>
                  <a:pt x="198" y="215"/>
                </a:lnTo>
                <a:lnTo>
                  <a:pt x="196" y="210"/>
                </a:lnTo>
                <a:lnTo>
                  <a:pt x="196" y="210"/>
                </a:lnTo>
                <a:lnTo>
                  <a:pt x="198" y="206"/>
                </a:lnTo>
                <a:lnTo>
                  <a:pt x="200" y="201"/>
                </a:lnTo>
                <a:lnTo>
                  <a:pt x="201" y="201"/>
                </a:lnTo>
                <a:lnTo>
                  <a:pt x="262" y="140"/>
                </a:lnTo>
                <a:close/>
                <a:moveTo>
                  <a:pt x="244" y="131"/>
                </a:moveTo>
                <a:lnTo>
                  <a:pt x="191" y="184"/>
                </a:lnTo>
                <a:lnTo>
                  <a:pt x="129" y="121"/>
                </a:lnTo>
                <a:lnTo>
                  <a:pt x="182" y="69"/>
                </a:lnTo>
                <a:lnTo>
                  <a:pt x="244" y="131"/>
                </a:lnTo>
                <a:close/>
                <a:moveTo>
                  <a:pt x="112" y="112"/>
                </a:moveTo>
                <a:lnTo>
                  <a:pt x="112" y="112"/>
                </a:lnTo>
                <a:lnTo>
                  <a:pt x="107" y="115"/>
                </a:lnTo>
                <a:lnTo>
                  <a:pt x="103" y="116"/>
                </a:lnTo>
                <a:lnTo>
                  <a:pt x="103" y="116"/>
                </a:lnTo>
                <a:lnTo>
                  <a:pt x="98" y="116"/>
                </a:lnTo>
                <a:lnTo>
                  <a:pt x="94" y="112"/>
                </a:lnTo>
                <a:lnTo>
                  <a:pt x="83" y="101"/>
                </a:lnTo>
                <a:lnTo>
                  <a:pt x="83" y="101"/>
                </a:lnTo>
                <a:lnTo>
                  <a:pt x="80" y="98"/>
                </a:lnTo>
                <a:lnTo>
                  <a:pt x="79" y="93"/>
                </a:lnTo>
                <a:lnTo>
                  <a:pt x="79" y="93"/>
                </a:lnTo>
                <a:lnTo>
                  <a:pt x="80" y="88"/>
                </a:lnTo>
                <a:lnTo>
                  <a:pt x="82" y="84"/>
                </a:lnTo>
                <a:lnTo>
                  <a:pt x="144" y="22"/>
                </a:lnTo>
                <a:lnTo>
                  <a:pt x="144" y="22"/>
                </a:lnTo>
                <a:lnTo>
                  <a:pt x="149" y="20"/>
                </a:lnTo>
                <a:lnTo>
                  <a:pt x="154" y="19"/>
                </a:lnTo>
                <a:lnTo>
                  <a:pt x="154" y="19"/>
                </a:lnTo>
                <a:lnTo>
                  <a:pt x="158" y="20"/>
                </a:lnTo>
                <a:lnTo>
                  <a:pt x="163" y="22"/>
                </a:lnTo>
                <a:lnTo>
                  <a:pt x="173" y="33"/>
                </a:lnTo>
                <a:lnTo>
                  <a:pt x="173" y="33"/>
                </a:lnTo>
                <a:lnTo>
                  <a:pt x="176" y="37"/>
                </a:lnTo>
                <a:lnTo>
                  <a:pt x="177" y="42"/>
                </a:lnTo>
                <a:lnTo>
                  <a:pt x="177" y="42"/>
                </a:lnTo>
                <a:lnTo>
                  <a:pt x="176" y="46"/>
                </a:lnTo>
                <a:lnTo>
                  <a:pt x="174" y="50"/>
                </a:lnTo>
                <a:lnTo>
                  <a:pt x="173" y="50"/>
                </a:lnTo>
                <a:lnTo>
                  <a:pt x="112" y="112"/>
                </a:lnTo>
                <a:close/>
                <a:moveTo>
                  <a:pt x="51" y="288"/>
                </a:moveTo>
                <a:lnTo>
                  <a:pt x="51" y="288"/>
                </a:lnTo>
                <a:lnTo>
                  <a:pt x="47" y="291"/>
                </a:lnTo>
                <a:lnTo>
                  <a:pt x="44" y="293"/>
                </a:lnTo>
                <a:lnTo>
                  <a:pt x="41" y="294"/>
                </a:lnTo>
                <a:lnTo>
                  <a:pt x="37" y="294"/>
                </a:lnTo>
                <a:lnTo>
                  <a:pt x="37" y="294"/>
                </a:lnTo>
                <a:lnTo>
                  <a:pt x="33" y="294"/>
                </a:lnTo>
                <a:lnTo>
                  <a:pt x="30" y="293"/>
                </a:lnTo>
                <a:lnTo>
                  <a:pt x="27" y="291"/>
                </a:lnTo>
                <a:lnTo>
                  <a:pt x="24" y="288"/>
                </a:lnTo>
                <a:lnTo>
                  <a:pt x="24" y="288"/>
                </a:lnTo>
                <a:lnTo>
                  <a:pt x="24" y="288"/>
                </a:lnTo>
                <a:lnTo>
                  <a:pt x="21" y="286"/>
                </a:lnTo>
                <a:lnTo>
                  <a:pt x="20" y="283"/>
                </a:lnTo>
                <a:lnTo>
                  <a:pt x="19" y="279"/>
                </a:lnTo>
                <a:lnTo>
                  <a:pt x="18" y="275"/>
                </a:lnTo>
                <a:lnTo>
                  <a:pt x="18" y="275"/>
                </a:lnTo>
                <a:lnTo>
                  <a:pt x="19" y="272"/>
                </a:lnTo>
                <a:lnTo>
                  <a:pt x="20" y="269"/>
                </a:lnTo>
                <a:lnTo>
                  <a:pt x="21" y="266"/>
                </a:lnTo>
                <a:lnTo>
                  <a:pt x="24" y="262"/>
                </a:lnTo>
                <a:lnTo>
                  <a:pt x="133" y="153"/>
                </a:lnTo>
                <a:lnTo>
                  <a:pt x="159" y="179"/>
                </a:lnTo>
                <a:lnTo>
                  <a:pt x="51" y="28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7" name="Freeform 587">
            <a:extLst>
              <a:ext uri="{FF2B5EF4-FFF2-40B4-BE49-F238E27FC236}">
                <a16:creationId xmlns:a16="http://schemas.microsoft.com/office/drawing/2014/main" id="{BE9BE10C-D736-4719-B99D-4C601D160A14}"/>
              </a:ext>
            </a:extLst>
          </p:cNvPr>
          <p:cNvSpPr>
            <a:spLocks noEditPoints="1"/>
          </p:cNvSpPr>
          <p:nvPr/>
        </p:nvSpPr>
        <p:spPr bwMode="auto">
          <a:xfrm>
            <a:off x="782480" y="1765768"/>
            <a:ext cx="269182" cy="341934"/>
          </a:xfrm>
          <a:custGeom>
            <a:avLst/>
            <a:gdLst>
              <a:gd name="T0" fmla="*/ 209 w 299"/>
              <a:gd name="T1" fmla="*/ 369 h 375"/>
              <a:gd name="T2" fmla="*/ 201 w 299"/>
              <a:gd name="T3" fmla="*/ 375 h 375"/>
              <a:gd name="T4" fmla="*/ 149 w 299"/>
              <a:gd name="T5" fmla="*/ 326 h 375"/>
              <a:gd name="T6" fmla="*/ 97 w 299"/>
              <a:gd name="T7" fmla="*/ 375 h 375"/>
              <a:gd name="T8" fmla="*/ 89 w 299"/>
              <a:gd name="T9" fmla="*/ 368 h 375"/>
              <a:gd name="T10" fmla="*/ 87 w 299"/>
              <a:gd name="T11" fmla="*/ 279 h 375"/>
              <a:gd name="T12" fmla="*/ 71 w 299"/>
              <a:gd name="T13" fmla="*/ 276 h 375"/>
              <a:gd name="T14" fmla="*/ 62 w 299"/>
              <a:gd name="T15" fmla="*/ 237 h 375"/>
              <a:gd name="T16" fmla="*/ 20 w 299"/>
              <a:gd name="T17" fmla="*/ 225 h 375"/>
              <a:gd name="T18" fmla="*/ 18 w 299"/>
              <a:gd name="T19" fmla="*/ 212 h 375"/>
              <a:gd name="T20" fmla="*/ 4 w 299"/>
              <a:gd name="T21" fmla="*/ 161 h 375"/>
              <a:gd name="T22" fmla="*/ 3 w 299"/>
              <a:gd name="T23" fmla="*/ 140 h 375"/>
              <a:gd name="T24" fmla="*/ 18 w 299"/>
              <a:gd name="T25" fmla="*/ 87 h 375"/>
              <a:gd name="T26" fmla="*/ 22 w 299"/>
              <a:gd name="T27" fmla="*/ 71 h 375"/>
              <a:gd name="T28" fmla="*/ 62 w 299"/>
              <a:gd name="T29" fmla="*/ 62 h 375"/>
              <a:gd name="T30" fmla="*/ 73 w 299"/>
              <a:gd name="T31" fmla="*/ 21 h 375"/>
              <a:gd name="T32" fmla="*/ 87 w 299"/>
              <a:gd name="T33" fmla="*/ 18 h 375"/>
              <a:gd name="T34" fmla="*/ 138 w 299"/>
              <a:gd name="T35" fmla="*/ 4 h 375"/>
              <a:gd name="T36" fmla="*/ 159 w 299"/>
              <a:gd name="T37" fmla="*/ 3 h 375"/>
              <a:gd name="T38" fmla="*/ 212 w 299"/>
              <a:gd name="T39" fmla="*/ 18 h 375"/>
              <a:gd name="T40" fmla="*/ 227 w 299"/>
              <a:gd name="T41" fmla="*/ 22 h 375"/>
              <a:gd name="T42" fmla="*/ 237 w 299"/>
              <a:gd name="T43" fmla="*/ 62 h 375"/>
              <a:gd name="T44" fmla="*/ 278 w 299"/>
              <a:gd name="T45" fmla="*/ 73 h 375"/>
              <a:gd name="T46" fmla="*/ 279 w 299"/>
              <a:gd name="T47" fmla="*/ 87 h 375"/>
              <a:gd name="T48" fmla="*/ 293 w 299"/>
              <a:gd name="T49" fmla="*/ 138 h 375"/>
              <a:gd name="T50" fmla="*/ 296 w 299"/>
              <a:gd name="T51" fmla="*/ 159 h 375"/>
              <a:gd name="T52" fmla="*/ 279 w 299"/>
              <a:gd name="T53" fmla="*/ 212 h 375"/>
              <a:gd name="T54" fmla="*/ 276 w 299"/>
              <a:gd name="T55" fmla="*/ 227 h 375"/>
              <a:gd name="T56" fmla="*/ 237 w 299"/>
              <a:gd name="T57" fmla="*/ 237 h 375"/>
              <a:gd name="T58" fmla="*/ 225 w 299"/>
              <a:gd name="T59" fmla="*/ 278 h 375"/>
              <a:gd name="T60" fmla="*/ 212 w 299"/>
              <a:gd name="T61" fmla="*/ 279 h 375"/>
              <a:gd name="T62" fmla="*/ 105 w 299"/>
              <a:gd name="T63" fmla="*/ 273 h 375"/>
              <a:gd name="T64" fmla="*/ 146 w 299"/>
              <a:gd name="T65" fmla="*/ 305 h 375"/>
              <a:gd name="T66" fmla="*/ 192 w 299"/>
              <a:gd name="T67" fmla="*/ 344 h 375"/>
              <a:gd name="T68" fmla="*/ 161 w 299"/>
              <a:gd name="T69" fmla="*/ 293 h 375"/>
              <a:gd name="T70" fmla="*/ 140 w 299"/>
              <a:gd name="T71" fmla="*/ 296 h 375"/>
              <a:gd name="T72" fmla="*/ 105 w 299"/>
              <a:gd name="T73" fmla="*/ 273 h 375"/>
              <a:gd name="T74" fmla="*/ 134 w 299"/>
              <a:gd name="T75" fmla="*/ 56 h 375"/>
              <a:gd name="T76" fmla="*/ 122 w 299"/>
              <a:gd name="T77" fmla="*/ 62 h 375"/>
              <a:gd name="T78" fmla="*/ 89 w 299"/>
              <a:gd name="T79" fmla="*/ 76 h 375"/>
              <a:gd name="T80" fmla="*/ 77 w 299"/>
              <a:gd name="T81" fmla="*/ 89 h 375"/>
              <a:gd name="T82" fmla="*/ 61 w 299"/>
              <a:gd name="T83" fmla="*/ 116 h 375"/>
              <a:gd name="T84" fmla="*/ 56 w 299"/>
              <a:gd name="T85" fmla="*/ 132 h 375"/>
              <a:gd name="T86" fmla="*/ 60 w 299"/>
              <a:gd name="T87" fmla="*/ 168 h 375"/>
              <a:gd name="T88" fmla="*/ 52 w 299"/>
              <a:gd name="T89" fmla="*/ 205 h 375"/>
              <a:gd name="T90" fmla="*/ 85 w 299"/>
              <a:gd name="T91" fmla="*/ 213 h 375"/>
              <a:gd name="T92" fmla="*/ 116 w 299"/>
              <a:gd name="T93" fmla="*/ 237 h 375"/>
              <a:gd name="T94" fmla="*/ 125 w 299"/>
              <a:gd name="T95" fmla="*/ 237 h 375"/>
              <a:gd name="T96" fmla="*/ 164 w 299"/>
              <a:gd name="T97" fmla="*/ 242 h 375"/>
              <a:gd name="T98" fmla="*/ 177 w 299"/>
              <a:gd name="T99" fmla="*/ 237 h 375"/>
              <a:gd name="T100" fmla="*/ 210 w 299"/>
              <a:gd name="T101" fmla="*/ 222 h 375"/>
              <a:gd name="T102" fmla="*/ 222 w 299"/>
              <a:gd name="T103" fmla="*/ 210 h 375"/>
              <a:gd name="T104" fmla="*/ 237 w 299"/>
              <a:gd name="T105" fmla="*/ 181 h 375"/>
              <a:gd name="T106" fmla="*/ 241 w 299"/>
              <a:gd name="T107" fmla="*/ 165 h 375"/>
              <a:gd name="T108" fmla="*/ 239 w 299"/>
              <a:gd name="T109" fmla="*/ 130 h 375"/>
              <a:gd name="T110" fmla="*/ 247 w 299"/>
              <a:gd name="T111" fmla="*/ 93 h 375"/>
              <a:gd name="T112" fmla="*/ 217 w 299"/>
              <a:gd name="T113" fmla="*/ 87 h 375"/>
              <a:gd name="T114" fmla="*/ 205 w 299"/>
              <a:gd name="T115" fmla="*/ 52 h 375"/>
              <a:gd name="T116" fmla="*/ 173 w 299"/>
              <a:gd name="T117" fmla="*/ 61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9" h="375">
                <a:moveTo>
                  <a:pt x="210" y="279"/>
                </a:moveTo>
                <a:lnTo>
                  <a:pt x="210" y="365"/>
                </a:lnTo>
                <a:lnTo>
                  <a:pt x="210" y="365"/>
                </a:lnTo>
                <a:lnTo>
                  <a:pt x="209" y="369"/>
                </a:lnTo>
                <a:lnTo>
                  <a:pt x="207" y="372"/>
                </a:lnTo>
                <a:lnTo>
                  <a:pt x="204" y="374"/>
                </a:lnTo>
                <a:lnTo>
                  <a:pt x="201" y="375"/>
                </a:lnTo>
                <a:lnTo>
                  <a:pt x="201" y="375"/>
                </a:lnTo>
                <a:lnTo>
                  <a:pt x="198" y="374"/>
                </a:lnTo>
                <a:lnTo>
                  <a:pt x="194" y="372"/>
                </a:lnTo>
                <a:lnTo>
                  <a:pt x="194" y="372"/>
                </a:lnTo>
                <a:lnTo>
                  <a:pt x="149" y="326"/>
                </a:lnTo>
                <a:lnTo>
                  <a:pt x="103" y="372"/>
                </a:lnTo>
                <a:lnTo>
                  <a:pt x="103" y="372"/>
                </a:lnTo>
                <a:lnTo>
                  <a:pt x="100" y="374"/>
                </a:lnTo>
                <a:lnTo>
                  <a:pt x="97" y="375"/>
                </a:lnTo>
                <a:lnTo>
                  <a:pt x="93" y="374"/>
                </a:lnTo>
                <a:lnTo>
                  <a:pt x="91" y="372"/>
                </a:lnTo>
                <a:lnTo>
                  <a:pt x="91" y="372"/>
                </a:lnTo>
                <a:lnTo>
                  <a:pt x="89" y="368"/>
                </a:lnTo>
                <a:lnTo>
                  <a:pt x="88" y="365"/>
                </a:lnTo>
                <a:lnTo>
                  <a:pt x="88" y="365"/>
                </a:lnTo>
                <a:lnTo>
                  <a:pt x="88" y="279"/>
                </a:lnTo>
                <a:lnTo>
                  <a:pt x="87" y="279"/>
                </a:lnTo>
                <a:lnTo>
                  <a:pt x="87" y="279"/>
                </a:lnTo>
                <a:lnTo>
                  <a:pt x="80" y="280"/>
                </a:lnTo>
                <a:lnTo>
                  <a:pt x="75" y="279"/>
                </a:lnTo>
                <a:lnTo>
                  <a:pt x="71" y="276"/>
                </a:lnTo>
                <a:lnTo>
                  <a:pt x="67" y="271"/>
                </a:lnTo>
                <a:lnTo>
                  <a:pt x="67" y="271"/>
                </a:lnTo>
                <a:lnTo>
                  <a:pt x="67" y="267"/>
                </a:lnTo>
                <a:lnTo>
                  <a:pt x="62" y="237"/>
                </a:lnTo>
                <a:lnTo>
                  <a:pt x="29" y="231"/>
                </a:lnTo>
                <a:lnTo>
                  <a:pt x="29" y="231"/>
                </a:lnTo>
                <a:lnTo>
                  <a:pt x="24" y="229"/>
                </a:lnTo>
                <a:lnTo>
                  <a:pt x="20" y="225"/>
                </a:lnTo>
                <a:lnTo>
                  <a:pt x="18" y="219"/>
                </a:lnTo>
                <a:lnTo>
                  <a:pt x="17" y="214"/>
                </a:lnTo>
                <a:lnTo>
                  <a:pt x="17" y="214"/>
                </a:lnTo>
                <a:lnTo>
                  <a:pt x="18" y="212"/>
                </a:lnTo>
                <a:lnTo>
                  <a:pt x="18" y="212"/>
                </a:lnTo>
                <a:lnTo>
                  <a:pt x="29" y="181"/>
                </a:lnTo>
                <a:lnTo>
                  <a:pt x="4" y="161"/>
                </a:lnTo>
                <a:lnTo>
                  <a:pt x="4" y="161"/>
                </a:lnTo>
                <a:lnTo>
                  <a:pt x="1" y="155"/>
                </a:lnTo>
                <a:lnTo>
                  <a:pt x="0" y="150"/>
                </a:lnTo>
                <a:lnTo>
                  <a:pt x="0" y="144"/>
                </a:lnTo>
                <a:lnTo>
                  <a:pt x="3" y="140"/>
                </a:lnTo>
                <a:lnTo>
                  <a:pt x="3" y="140"/>
                </a:lnTo>
                <a:lnTo>
                  <a:pt x="5" y="138"/>
                </a:lnTo>
                <a:lnTo>
                  <a:pt x="29" y="117"/>
                </a:lnTo>
                <a:lnTo>
                  <a:pt x="18" y="87"/>
                </a:lnTo>
                <a:lnTo>
                  <a:pt x="18" y="87"/>
                </a:lnTo>
                <a:lnTo>
                  <a:pt x="17" y="80"/>
                </a:lnTo>
                <a:lnTo>
                  <a:pt x="18" y="75"/>
                </a:lnTo>
                <a:lnTo>
                  <a:pt x="22" y="71"/>
                </a:lnTo>
                <a:lnTo>
                  <a:pt x="27" y="67"/>
                </a:lnTo>
                <a:lnTo>
                  <a:pt x="27" y="67"/>
                </a:lnTo>
                <a:lnTo>
                  <a:pt x="30" y="67"/>
                </a:lnTo>
                <a:lnTo>
                  <a:pt x="62" y="62"/>
                </a:lnTo>
                <a:lnTo>
                  <a:pt x="67" y="29"/>
                </a:lnTo>
                <a:lnTo>
                  <a:pt x="67" y="29"/>
                </a:lnTo>
                <a:lnTo>
                  <a:pt x="69" y="24"/>
                </a:lnTo>
                <a:lnTo>
                  <a:pt x="73" y="21"/>
                </a:lnTo>
                <a:lnTo>
                  <a:pt x="78" y="17"/>
                </a:lnTo>
                <a:lnTo>
                  <a:pt x="84" y="17"/>
                </a:lnTo>
                <a:lnTo>
                  <a:pt x="84" y="17"/>
                </a:lnTo>
                <a:lnTo>
                  <a:pt x="87" y="18"/>
                </a:lnTo>
                <a:lnTo>
                  <a:pt x="87" y="18"/>
                </a:lnTo>
                <a:lnTo>
                  <a:pt x="117" y="29"/>
                </a:lnTo>
                <a:lnTo>
                  <a:pt x="138" y="4"/>
                </a:lnTo>
                <a:lnTo>
                  <a:pt x="138" y="4"/>
                </a:lnTo>
                <a:lnTo>
                  <a:pt x="142" y="1"/>
                </a:lnTo>
                <a:lnTo>
                  <a:pt x="148" y="0"/>
                </a:lnTo>
                <a:lnTo>
                  <a:pt x="153" y="0"/>
                </a:lnTo>
                <a:lnTo>
                  <a:pt x="159" y="3"/>
                </a:lnTo>
                <a:lnTo>
                  <a:pt x="159" y="3"/>
                </a:lnTo>
                <a:lnTo>
                  <a:pt x="161" y="5"/>
                </a:lnTo>
                <a:lnTo>
                  <a:pt x="181" y="29"/>
                </a:lnTo>
                <a:lnTo>
                  <a:pt x="212" y="18"/>
                </a:lnTo>
                <a:lnTo>
                  <a:pt x="212" y="18"/>
                </a:lnTo>
                <a:lnTo>
                  <a:pt x="217" y="17"/>
                </a:lnTo>
                <a:lnTo>
                  <a:pt x="223" y="18"/>
                </a:lnTo>
                <a:lnTo>
                  <a:pt x="227" y="22"/>
                </a:lnTo>
                <a:lnTo>
                  <a:pt x="230" y="27"/>
                </a:lnTo>
                <a:lnTo>
                  <a:pt x="230" y="27"/>
                </a:lnTo>
                <a:lnTo>
                  <a:pt x="231" y="30"/>
                </a:lnTo>
                <a:lnTo>
                  <a:pt x="237" y="62"/>
                </a:lnTo>
                <a:lnTo>
                  <a:pt x="268" y="67"/>
                </a:lnTo>
                <a:lnTo>
                  <a:pt x="268" y="67"/>
                </a:lnTo>
                <a:lnTo>
                  <a:pt x="274" y="69"/>
                </a:lnTo>
                <a:lnTo>
                  <a:pt x="278" y="73"/>
                </a:lnTo>
                <a:lnTo>
                  <a:pt x="280" y="78"/>
                </a:lnTo>
                <a:lnTo>
                  <a:pt x="280" y="84"/>
                </a:lnTo>
                <a:lnTo>
                  <a:pt x="280" y="84"/>
                </a:lnTo>
                <a:lnTo>
                  <a:pt x="279" y="87"/>
                </a:lnTo>
                <a:lnTo>
                  <a:pt x="279" y="87"/>
                </a:lnTo>
                <a:lnTo>
                  <a:pt x="268" y="117"/>
                </a:lnTo>
                <a:lnTo>
                  <a:pt x="293" y="138"/>
                </a:lnTo>
                <a:lnTo>
                  <a:pt x="293" y="138"/>
                </a:lnTo>
                <a:lnTo>
                  <a:pt x="297" y="142"/>
                </a:lnTo>
                <a:lnTo>
                  <a:pt x="299" y="148"/>
                </a:lnTo>
                <a:lnTo>
                  <a:pt x="298" y="153"/>
                </a:lnTo>
                <a:lnTo>
                  <a:pt x="296" y="159"/>
                </a:lnTo>
                <a:lnTo>
                  <a:pt x="296" y="159"/>
                </a:lnTo>
                <a:lnTo>
                  <a:pt x="293" y="161"/>
                </a:lnTo>
                <a:lnTo>
                  <a:pt x="268" y="181"/>
                </a:lnTo>
                <a:lnTo>
                  <a:pt x="279" y="212"/>
                </a:lnTo>
                <a:lnTo>
                  <a:pt x="279" y="212"/>
                </a:lnTo>
                <a:lnTo>
                  <a:pt x="280" y="217"/>
                </a:lnTo>
                <a:lnTo>
                  <a:pt x="279" y="223"/>
                </a:lnTo>
                <a:lnTo>
                  <a:pt x="276" y="227"/>
                </a:lnTo>
                <a:lnTo>
                  <a:pt x="271" y="230"/>
                </a:lnTo>
                <a:lnTo>
                  <a:pt x="271" y="230"/>
                </a:lnTo>
                <a:lnTo>
                  <a:pt x="267" y="231"/>
                </a:lnTo>
                <a:lnTo>
                  <a:pt x="237" y="237"/>
                </a:lnTo>
                <a:lnTo>
                  <a:pt x="231" y="268"/>
                </a:lnTo>
                <a:lnTo>
                  <a:pt x="231" y="268"/>
                </a:lnTo>
                <a:lnTo>
                  <a:pt x="229" y="274"/>
                </a:lnTo>
                <a:lnTo>
                  <a:pt x="225" y="278"/>
                </a:lnTo>
                <a:lnTo>
                  <a:pt x="219" y="280"/>
                </a:lnTo>
                <a:lnTo>
                  <a:pt x="214" y="280"/>
                </a:lnTo>
                <a:lnTo>
                  <a:pt x="214" y="280"/>
                </a:lnTo>
                <a:lnTo>
                  <a:pt x="212" y="279"/>
                </a:lnTo>
                <a:lnTo>
                  <a:pt x="212" y="279"/>
                </a:lnTo>
                <a:lnTo>
                  <a:pt x="210" y="279"/>
                </a:lnTo>
                <a:lnTo>
                  <a:pt x="210" y="279"/>
                </a:lnTo>
                <a:close/>
                <a:moveTo>
                  <a:pt x="105" y="273"/>
                </a:moveTo>
                <a:lnTo>
                  <a:pt x="105" y="344"/>
                </a:lnTo>
                <a:lnTo>
                  <a:pt x="142" y="307"/>
                </a:lnTo>
                <a:lnTo>
                  <a:pt x="142" y="307"/>
                </a:lnTo>
                <a:lnTo>
                  <a:pt x="146" y="305"/>
                </a:lnTo>
                <a:lnTo>
                  <a:pt x="149" y="305"/>
                </a:lnTo>
                <a:lnTo>
                  <a:pt x="152" y="305"/>
                </a:lnTo>
                <a:lnTo>
                  <a:pt x="155" y="307"/>
                </a:lnTo>
                <a:lnTo>
                  <a:pt x="192" y="344"/>
                </a:lnTo>
                <a:lnTo>
                  <a:pt x="192" y="273"/>
                </a:lnTo>
                <a:lnTo>
                  <a:pt x="181" y="268"/>
                </a:lnTo>
                <a:lnTo>
                  <a:pt x="161" y="293"/>
                </a:lnTo>
                <a:lnTo>
                  <a:pt x="161" y="293"/>
                </a:lnTo>
                <a:lnTo>
                  <a:pt x="155" y="297"/>
                </a:lnTo>
                <a:lnTo>
                  <a:pt x="150" y="299"/>
                </a:lnTo>
                <a:lnTo>
                  <a:pt x="144" y="298"/>
                </a:lnTo>
                <a:lnTo>
                  <a:pt x="140" y="296"/>
                </a:lnTo>
                <a:lnTo>
                  <a:pt x="140" y="296"/>
                </a:lnTo>
                <a:lnTo>
                  <a:pt x="138" y="293"/>
                </a:lnTo>
                <a:lnTo>
                  <a:pt x="117" y="268"/>
                </a:lnTo>
                <a:lnTo>
                  <a:pt x="105" y="273"/>
                </a:lnTo>
                <a:lnTo>
                  <a:pt x="105" y="273"/>
                </a:lnTo>
                <a:close/>
                <a:moveTo>
                  <a:pt x="165" y="56"/>
                </a:moveTo>
                <a:lnTo>
                  <a:pt x="149" y="37"/>
                </a:lnTo>
                <a:lnTo>
                  <a:pt x="134" y="56"/>
                </a:lnTo>
                <a:lnTo>
                  <a:pt x="134" y="56"/>
                </a:lnTo>
                <a:lnTo>
                  <a:pt x="130" y="59"/>
                </a:lnTo>
                <a:lnTo>
                  <a:pt x="126" y="61"/>
                </a:lnTo>
                <a:lnTo>
                  <a:pt x="122" y="62"/>
                </a:lnTo>
                <a:lnTo>
                  <a:pt x="116" y="61"/>
                </a:lnTo>
                <a:lnTo>
                  <a:pt x="93" y="52"/>
                </a:lnTo>
                <a:lnTo>
                  <a:pt x="89" y="76"/>
                </a:lnTo>
                <a:lnTo>
                  <a:pt x="89" y="76"/>
                </a:lnTo>
                <a:lnTo>
                  <a:pt x="88" y="80"/>
                </a:lnTo>
                <a:lnTo>
                  <a:pt x="85" y="85"/>
                </a:lnTo>
                <a:lnTo>
                  <a:pt x="81" y="87"/>
                </a:lnTo>
                <a:lnTo>
                  <a:pt x="77" y="89"/>
                </a:lnTo>
                <a:lnTo>
                  <a:pt x="52" y="93"/>
                </a:lnTo>
                <a:lnTo>
                  <a:pt x="61" y="116"/>
                </a:lnTo>
                <a:lnTo>
                  <a:pt x="61" y="116"/>
                </a:lnTo>
                <a:lnTo>
                  <a:pt x="61" y="116"/>
                </a:lnTo>
                <a:lnTo>
                  <a:pt x="62" y="121"/>
                </a:lnTo>
                <a:lnTo>
                  <a:pt x="61" y="125"/>
                </a:lnTo>
                <a:lnTo>
                  <a:pt x="60" y="129"/>
                </a:lnTo>
                <a:lnTo>
                  <a:pt x="56" y="132"/>
                </a:lnTo>
                <a:lnTo>
                  <a:pt x="37" y="149"/>
                </a:lnTo>
                <a:lnTo>
                  <a:pt x="56" y="165"/>
                </a:lnTo>
                <a:lnTo>
                  <a:pt x="56" y="165"/>
                </a:lnTo>
                <a:lnTo>
                  <a:pt x="60" y="168"/>
                </a:lnTo>
                <a:lnTo>
                  <a:pt x="61" y="173"/>
                </a:lnTo>
                <a:lnTo>
                  <a:pt x="62" y="177"/>
                </a:lnTo>
                <a:lnTo>
                  <a:pt x="61" y="181"/>
                </a:lnTo>
                <a:lnTo>
                  <a:pt x="52" y="205"/>
                </a:lnTo>
                <a:lnTo>
                  <a:pt x="76" y="210"/>
                </a:lnTo>
                <a:lnTo>
                  <a:pt x="76" y="210"/>
                </a:lnTo>
                <a:lnTo>
                  <a:pt x="80" y="211"/>
                </a:lnTo>
                <a:lnTo>
                  <a:pt x="85" y="213"/>
                </a:lnTo>
                <a:lnTo>
                  <a:pt x="87" y="217"/>
                </a:lnTo>
                <a:lnTo>
                  <a:pt x="89" y="222"/>
                </a:lnTo>
                <a:lnTo>
                  <a:pt x="93" y="246"/>
                </a:lnTo>
                <a:lnTo>
                  <a:pt x="116" y="237"/>
                </a:lnTo>
                <a:lnTo>
                  <a:pt x="116" y="237"/>
                </a:lnTo>
                <a:lnTo>
                  <a:pt x="116" y="237"/>
                </a:lnTo>
                <a:lnTo>
                  <a:pt x="121" y="237"/>
                </a:lnTo>
                <a:lnTo>
                  <a:pt x="125" y="237"/>
                </a:lnTo>
                <a:lnTo>
                  <a:pt x="129" y="239"/>
                </a:lnTo>
                <a:lnTo>
                  <a:pt x="132" y="241"/>
                </a:lnTo>
                <a:lnTo>
                  <a:pt x="149" y="261"/>
                </a:lnTo>
                <a:lnTo>
                  <a:pt x="164" y="242"/>
                </a:lnTo>
                <a:lnTo>
                  <a:pt x="164" y="242"/>
                </a:lnTo>
                <a:lnTo>
                  <a:pt x="168" y="239"/>
                </a:lnTo>
                <a:lnTo>
                  <a:pt x="172" y="237"/>
                </a:lnTo>
                <a:lnTo>
                  <a:pt x="177" y="237"/>
                </a:lnTo>
                <a:lnTo>
                  <a:pt x="181" y="237"/>
                </a:lnTo>
                <a:lnTo>
                  <a:pt x="205" y="246"/>
                </a:lnTo>
                <a:lnTo>
                  <a:pt x="210" y="222"/>
                </a:lnTo>
                <a:lnTo>
                  <a:pt x="210" y="222"/>
                </a:lnTo>
                <a:lnTo>
                  <a:pt x="211" y="217"/>
                </a:lnTo>
                <a:lnTo>
                  <a:pt x="213" y="214"/>
                </a:lnTo>
                <a:lnTo>
                  <a:pt x="217" y="211"/>
                </a:lnTo>
                <a:lnTo>
                  <a:pt x="222" y="210"/>
                </a:lnTo>
                <a:lnTo>
                  <a:pt x="247" y="205"/>
                </a:lnTo>
                <a:lnTo>
                  <a:pt x="237" y="181"/>
                </a:lnTo>
                <a:lnTo>
                  <a:pt x="237" y="181"/>
                </a:lnTo>
                <a:lnTo>
                  <a:pt x="237" y="181"/>
                </a:lnTo>
                <a:lnTo>
                  <a:pt x="237" y="177"/>
                </a:lnTo>
                <a:lnTo>
                  <a:pt x="237" y="173"/>
                </a:lnTo>
                <a:lnTo>
                  <a:pt x="239" y="168"/>
                </a:lnTo>
                <a:lnTo>
                  <a:pt x="241" y="165"/>
                </a:lnTo>
                <a:lnTo>
                  <a:pt x="261" y="149"/>
                </a:lnTo>
                <a:lnTo>
                  <a:pt x="242" y="134"/>
                </a:lnTo>
                <a:lnTo>
                  <a:pt x="242" y="134"/>
                </a:lnTo>
                <a:lnTo>
                  <a:pt x="239" y="130"/>
                </a:lnTo>
                <a:lnTo>
                  <a:pt x="237" y="126"/>
                </a:lnTo>
                <a:lnTo>
                  <a:pt x="237" y="122"/>
                </a:lnTo>
                <a:lnTo>
                  <a:pt x="237" y="116"/>
                </a:lnTo>
                <a:lnTo>
                  <a:pt x="247" y="93"/>
                </a:lnTo>
                <a:lnTo>
                  <a:pt x="222" y="89"/>
                </a:lnTo>
                <a:lnTo>
                  <a:pt x="222" y="89"/>
                </a:lnTo>
                <a:lnTo>
                  <a:pt x="222" y="89"/>
                </a:lnTo>
                <a:lnTo>
                  <a:pt x="217" y="87"/>
                </a:lnTo>
                <a:lnTo>
                  <a:pt x="213" y="85"/>
                </a:lnTo>
                <a:lnTo>
                  <a:pt x="211" y="81"/>
                </a:lnTo>
                <a:lnTo>
                  <a:pt x="210" y="77"/>
                </a:lnTo>
                <a:lnTo>
                  <a:pt x="205" y="52"/>
                </a:lnTo>
                <a:lnTo>
                  <a:pt x="181" y="61"/>
                </a:lnTo>
                <a:lnTo>
                  <a:pt x="181" y="61"/>
                </a:lnTo>
                <a:lnTo>
                  <a:pt x="177" y="62"/>
                </a:lnTo>
                <a:lnTo>
                  <a:pt x="173" y="61"/>
                </a:lnTo>
                <a:lnTo>
                  <a:pt x="168" y="60"/>
                </a:lnTo>
                <a:lnTo>
                  <a:pt x="165" y="56"/>
                </a:lnTo>
                <a:lnTo>
                  <a:pt x="165" y="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3928762" y="1594170"/>
            <a:ext cx="6440534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300" b="1" dirty="0"/>
              <a:t>제조업 등 사업장에서 제품생산 공정과 직접적으로 관련된 건설물</a:t>
            </a:r>
            <a:r>
              <a:rPr lang="en-US" altLang="ko-KR" sz="1300" b="1" dirty="0"/>
              <a:t>·</a:t>
            </a:r>
            <a:r>
              <a:rPr lang="ko-KR" altLang="en-US" sz="1300" b="1" dirty="0"/>
              <a:t>기계</a:t>
            </a:r>
            <a:r>
              <a:rPr lang="en-US" altLang="ko-KR" sz="1300" b="1" dirty="0"/>
              <a:t>·</a:t>
            </a:r>
            <a:r>
              <a:rPr lang="ko-KR" altLang="en-US" sz="1300" b="1" dirty="0"/>
              <a:t>기구 및 설비 등 일체를 설치</a:t>
            </a:r>
            <a:r>
              <a:rPr lang="en-US" altLang="ko-KR" sz="1300" b="1" dirty="0"/>
              <a:t>·</a:t>
            </a:r>
            <a:r>
              <a:rPr lang="ko-KR" altLang="en-US" sz="1300" b="1" dirty="0"/>
              <a:t>이전</a:t>
            </a:r>
            <a:r>
              <a:rPr lang="en-US" altLang="ko-KR" sz="1300" b="1" dirty="0"/>
              <a:t>·</a:t>
            </a:r>
            <a:r>
              <a:rPr lang="ko-KR" altLang="en-US" sz="1300" b="1" dirty="0"/>
              <a:t>변경하기 전에 사업주가 유해</a:t>
            </a:r>
            <a:r>
              <a:rPr lang="en-US" altLang="ko-KR" sz="1300" b="1" dirty="0"/>
              <a:t>·</a:t>
            </a:r>
            <a:r>
              <a:rPr lang="ko-KR" altLang="en-US" sz="1300" b="1" dirty="0"/>
              <a:t>위험방지계획서를 작성</a:t>
            </a:r>
            <a:r>
              <a:rPr lang="en-US" altLang="ko-KR" sz="1300" b="1" dirty="0"/>
              <a:t>·</a:t>
            </a:r>
            <a:r>
              <a:rPr lang="ko-KR" altLang="en-US" sz="1300" b="1" dirty="0"/>
              <a:t>제출하여 심사</a:t>
            </a:r>
            <a:r>
              <a:rPr lang="en-US" altLang="ko-KR" sz="1300" b="1" dirty="0"/>
              <a:t>·</a:t>
            </a:r>
            <a:r>
              <a:rPr lang="ko-KR" altLang="en-US" sz="1300" b="1" dirty="0"/>
              <a:t>확인을 받는 법정 제도</a:t>
            </a: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3928762" y="2320934"/>
            <a:ext cx="6440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b="1" dirty="0"/>
              <a:t>「산업안전보건법」 제</a:t>
            </a:r>
            <a:r>
              <a:rPr lang="en-US" altLang="ko-KR" sz="1200" b="1" dirty="0"/>
              <a:t>48</a:t>
            </a:r>
            <a:r>
              <a:rPr lang="ko-KR" altLang="en-US" sz="1200" b="1" dirty="0"/>
              <a:t>조</a:t>
            </a:r>
            <a:endParaRPr lang="en-US" altLang="ko-KR" sz="1200" b="1" dirty="0"/>
          </a:p>
          <a:p>
            <a:r>
              <a:rPr lang="en-US" altLang="ko-KR" sz="1200" b="1" dirty="0"/>
              <a:t> · </a:t>
            </a:r>
            <a:r>
              <a:rPr lang="ko-KR" altLang="en-US" sz="1200" b="1" dirty="0" err="1"/>
              <a:t>미제출</a:t>
            </a:r>
            <a:r>
              <a:rPr lang="ko-KR" altLang="en-US" sz="1200" b="1" dirty="0"/>
              <a:t> 등 </a:t>
            </a:r>
            <a:r>
              <a:rPr lang="en-US" altLang="ko-KR" sz="1200" b="1" dirty="0"/>
              <a:t>: 1,000</a:t>
            </a:r>
            <a:r>
              <a:rPr lang="ko-KR" altLang="en-US" sz="1200" b="1" dirty="0"/>
              <a:t>만원 이하의 과태료</a:t>
            </a:r>
            <a:endParaRPr lang="en-US" altLang="ko-KR" sz="1200" b="1" dirty="0"/>
          </a:p>
          <a:p>
            <a:r>
              <a:rPr lang="en-US" altLang="ko-KR" sz="1200" b="1" dirty="0"/>
              <a:t> · </a:t>
            </a:r>
            <a:r>
              <a:rPr lang="ko-KR" altLang="en-US" sz="1200" b="1" dirty="0"/>
              <a:t>공자중지명령 위반 등 </a:t>
            </a:r>
            <a:r>
              <a:rPr lang="en-US" altLang="ko-KR" sz="1200" b="1" dirty="0"/>
              <a:t>: 5</a:t>
            </a:r>
            <a:r>
              <a:rPr lang="ko-KR" altLang="en-US" sz="1200" b="1" dirty="0" err="1"/>
              <a:t>년이하의</a:t>
            </a:r>
            <a:r>
              <a:rPr lang="ko-KR" altLang="en-US" sz="1200" b="1" dirty="0"/>
              <a:t> 징역 또는 </a:t>
            </a:r>
            <a:r>
              <a:rPr lang="en-US" altLang="ko-KR" sz="1200" b="1" dirty="0"/>
              <a:t>5,000</a:t>
            </a:r>
            <a:r>
              <a:rPr lang="ko-KR" altLang="en-US" sz="1200" b="1" dirty="0"/>
              <a:t>만원 이하의 벌금</a:t>
            </a:r>
          </a:p>
        </p:txBody>
      </p:sp>
      <p:graphicFrame>
        <p:nvGraphicFramePr>
          <p:cNvPr id="111" name="표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924959"/>
              </p:ext>
            </p:extLst>
          </p:nvPr>
        </p:nvGraphicFramePr>
        <p:xfrm>
          <a:off x="1838270" y="4093037"/>
          <a:ext cx="6804314" cy="339492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85478">
                  <a:extLst>
                    <a:ext uri="{9D8B030D-6E8A-4147-A177-3AD203B41FA5}">
                      <a16:colId xmlns:a16="http://schemas.microsoft.com/office/drawing/2014/main" val="811598640"/>
                    </a:ext>
                  </a:extLst>
                </a:gridCol>
                <a:gridCol w="2766350">
                  <a:extLst>
                    <a:ext uri="{9D8B030D-6E8A-4147-A177-3AD203B41FA5}">
                      <a16:colId xmlns:a16="http://schemas.microsoft.com/office/drawing/2014/main" val="483228926"/>
                    </a:ext>
                  </a:extLst>
                </a:gridCol>
                <a:gridCol w="763929">
                  <a:extLst>
                    <a:ext uri="{9D8B030D-6E8A-4147-A177-3AD203B41FA5}">
                      <a16:colId xmlns:a16="http://schemas.microsoft.com/office/drawing/2014/main" val="2770971505"/>
                    </a:ext>
                  </a:extLst>
                </a:gridCol>
                <a:gridCol w="2488557">
                  <a:extLst>
                    <a:ext uri="{9D8B030D-6E8A-4147-A177-3AD203B41FA5}">
                      <a16:colId xmlns:a16="http://schemas.microsoft.com/office/drawing/2014/main" val="30468637"/>
                    </a:ext>
                  </a:extLst>
                </a:gridCol>
              </a:tblGrid>
              <a:tr h="4243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업종코드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한국표준산업분류 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중분류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업종코드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한국표준산업분류 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중분류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4721993"/>
                  </a:ext>
                </a:extLst>
              </a:tr>
              <a:tr h="42436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10***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식료품 제조업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261**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반도체 제조업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2939544"/>
                  </a:ext>
                </a:extLst>
              </a:tr>
              <a:tr h="42436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16***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목재 및 나무제품 제조업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262**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 err="1"/>
                        <a:t>전제부품</a:t>
                      </a:r>
                      <a:r>
                        <a:rPr lang="ko-KR" altLang="en-US" sz="1100" dirty="0"/>
                        <a:t> 제조업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059221"/>
                  </a:ext>
                </a:extLst>
              </a:tr>
              <a:tr h="42436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20***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화학물질 및 화학제품 제조업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29***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기타 기계 및 장비 제조업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5264352"/>
                  </a:ext>
                </a:extLst>
              </a:tr>
              <a:tr h="42436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22***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고무제품 및 플라스틱제품 제조업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30***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자동차 및 트레일러 제조업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5743559"/>
                  </a:ext>
                </a:extLst>
              </a:tr>
              <a:tr h="42436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23***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비금속 </a:t>
                      </a:r>
                      <a:r>
                        <a:rPr lang="ko-KR" altLang="en-US" sz="1100" dirty="0" err="1"/>
                        <a:t>광물제품</a:t>
                      </a:r>
                      <a:r>
                        <a:rPr lang="ko-KR" altLang="en-US" sz="1100" dirty="0"/>
                        <a:t> 제조업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32***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가구 제조업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2549981"/>
                  </a:ext>
                </a:extLst>
              </a:tr>
              <a:tr h="424366"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/>
                        <a:t>24***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1</a:t>
                      </a:r>
                      <a:r>
                        <a:rPr lang="ko-KR" altLang="en-US" sz="1100" dirty="0"/>
                        <a:t>차 금속 제조업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33***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기타 제품 제조업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1341674"/>
                  </a:ext>
                </a:extLst>
              </a:tr>
              <a:tr h="42436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25***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/>
                        <a:t>금속가공제품 제조업 </a:t>
                      </a:r>
                      <a:r>
                        <a:rPr lang="en-US" altLang="ko-KR" sz="1100"/>
                        <a:t>: </a:t>
                      </a:r>
                      <a:r>
                        <a:rPr lang="ko-KR" altLang="en-US" sz="1100"/>
                        <a:t>기계 및 기구 제외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5651522"/>
                  </a:ext>
                </a:extLst>
              </a:tr>
            </a:tbl>
          </a:graphicData>
        </a:graphic>
      </p:graphicFrame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838270" y="3446706"/>
            <a:ext cx="6804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b="1" dirty="0"/>
              <a:t>전기계약용량 </a:t>
            </a:r>
            <a:r>
              <a:rPr lang="en-US" altLang="ko-KR" sz="1200" b="1" dirty="0"/>
              <a:t>300kW </a:t>
            </a:r>
            <a:r>
              <a:rPr lang="ko-KR" altLang="en-US" sz="1200" b="1" dirty="0"/>
              <a:t>이상인 </a:t>
            </a:r>
            <a:r>
              <a:rPr lang="ko-KR" altLang="en-US" sz="1200" b="1" dirty="0">
                <a:solidFill>
                  <a:srgbClr val="FF0000"/>
                </a:solidFill>
              </a:rPr>
              <a:t>한국표준산업분류표</a:t>
            </a:r>
            <a:r>
              <a:rPr lang="en-US" altLang="ko-KR" sz="1200" b="1" dirty="0">
                <a:solidFill>
                  <a:srgbClr val="FF0000"/>
                </a:solidFill>
              </a:rPr>
              <a:t>(9</a:t>
            </a:r>
            <a:r>
              <a:rPr lang="ko-KR" altLang="en-US" sz="1200" b="1" dirty="0">
                <a:solidFill>
                  <a:srgbClr val="FF0000"/>
                </a:solidFill>
              </a:rPr>
              <a:t>차</a:t>
            </a:r>
            <a:r>
              <a:rPr lang="en-US" altLang="ko-KR" sz="1200" b="1" dirty="0">
                <a:solidFill>
                  <a:srgbClr val="FF0000"/>
                </a:solidFill>
              </a:rPr>
              <a:t>, 2007</a:t>
            </a:r>
            <a:r>
              <a:rPr lang="ko-KR" altLang="en-US" sz="1200" b="1" dirty="0">
                <a:solidFill>
                  <a:srgbClr val="FF0000"/>
                </a:solidFill>
              </a:rPr>
              <a:t>년</a:t>
            </a:r>
            <a:r>
              <a:rPr lang="en-US" altLang="ko-KR" sz="1200" b="1" dirty="0">
                <a:solidFill>
                  <a:srgbClr val="FF0000"/>
                </a:solidFill>
              </a:rPr>
              <a:t>)</a:t>
            </a:r>
            <a:r>
              <a:rPr lang="ko-KR" altLang="en-US" sz="1200" b="1" dirty="0">
                <a:solidFill>
                  <a:srgbClr val="FF0000"/>
                </a:solidFill>
              </a:rPr>
              <a:t>의 </a:t>
            </a:r>
            <a:r>
              <a:rPr lang="en-US" altLang="ko-KR" sz="1200" b="1" dirty="0">
                <a:solidFill>
                  <a:srgbClr val="FF0000"/>
                </a:solidFill>
              </a:rPr>
              <a:t>13</a:t>
            </a:r>
            <a:r>
              <a:rPr lang="ko-KR" altLang="en-US" sz="1200" b="1" dirty="0">
                <a:solidFill>
                  <a:srgbClr val="FF0000"/>
                </a:solidFill>
              </a:rPr>
              <a:t>대 업종</a:t>
            </a:r>
            <a:r>
              <a:rPr lang="ko-KR" altLang="en-US" sz="1200" b="1" dirty="0"/>
              <a:t>으로써 제품생산 공정과 직접적으로 관련된 건축물</a:t>
            </a:r>
            <a:r>
              <a:rPr lang="en-US" altLang="ko-KR" sz="1200" b="1" dirty="0"/>
              <a:t> · </a:t>
            </a:r>
            <a:r>
              <a:rPr lang="ko-KR" altLang="en-US" sz="1200" b="1" dirty="0"/>
              <a:t>기계</a:t>
            </a:r>
            <a:r>
              <a:rPr lang="en-US" altLang="ko-KR" sz="1200" b="1" dirty="0"/>
              <a:t> · </a:t>
            </a:r>
            <a:r>
              <a:rPr lang="ko-KR" altLang="en-US" sz="1200" b="1" dirty="0"/>
              <a:t>기구</a:t>
            </a:r>
            <a:r>
              <a:rPr lang="en-US" altLang="ko-KR" sz="1200" b="1" dirty="0"/>
              <a:t> </a:t>
            </a:r>
            <a:r>
              <a:rPr lang="ko-KR" altLang="en-US" sz="1200" b="1" dirty="0"/>
              <a:t>및 설비 일체를 설치</a:t>
            </a:r>
            <a:r>
              <a:rPr lang="en-US" altLang="ko-KR" sz="1200" b="1" dirty="0"/>
              <a:t>·</a:t>
            </a:r>
            <a:r>
              <a:rPr lang="ko-KR" altLang="en-US" sz="1200" b="1" dirty="0"/>
              <a:t>이전 또는 전기정격용량 합 </a:t>
            </a:r>
            <a:r>
              <a:rPr lang="en-US" altLang="ko-KR" sz="1200" b="1" dirty="0"/>
              <a:t>100kW </a:t>
            </a:r>
            <a:r>
              <a:rPr lang="ko-KR" altLang="en-US" sz="1200" b="1" dirty="0"/>
              <a:t>이상 증설</a:t>
            </a:r>
            <a:r>
              <a:rPr lang="en-US" altLang="ko-KR" sz="1200" b="1" dirty="0"/>
              <a:t> ·</a:t>
            </a:r>
            <a:r>
              <a:rPr lang="ko-KR" altLang="en-US" sz="1200" b="1" dirty="0"/>
              <a:t>교체</a:t>
            </a:r>
            <a:r>
              <a:rPr lang="en-US" altLang="ko-KR" sz="1200" b="1" dirty="0"/>
              <a:t> ·</a:t>
            </a:r>
            <a:r>
              <a:rPr lang="ko-KR" altLang="en-US" sz="1200" b="1" dirty="0"/>
              <a:t>개조</a:t>
            </a:r>
            <a:r>
              <a:rPr lang="en-US" altLang="ko-KR" sz="1200" b="1" dirty="0"/>
              <a:t> ·</a:t>
            </a:r>
            <a:r>
              <a:rPr lang="ko-KR" altLang="en-US" sz="1200" b="1" dirty="0"/>
              <a:t>이설하는 경우</a:t>
            </a:r>
            <a:endParaRPr lang="en-US" altLang="ko-KR" sz="1200" b="1" dirty="0"/>
          </a:p>
        </p:txBody>
      </p:sp>
      <p:pic>
        <p:nvPicPr>
          <p:cNvPr id="113" name="그림 51" descr="004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8" b="34308"/>
          <a:stretch/>
        </p:blipFill>
        <p:spPr bwMode="auto">
          <a:xfrm flipH="1">
            <a:off x="372086" y="1735519"/>
            <a:ext cx="496011" cy="42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" name="그림 51" descr="004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8" b="34308"/>
          <a:stretch/>
        </p:blipFill>
        <p:spPr bwMode="auto">
          <a:xfrm flipH="1">
            <a:off x="372085" y="2397604"/>
            <a:ext cx="496011" cy="42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" name="그림 51" descr="004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8" b="34308"/>
          <a:stretch/>
        </p:blipFill>
        <p:spPr bwMode="auto">
          <a:xfrm flipH="1">
            <a:off x="381230" y="3070543"/>
            <a:ext cx="496011" cy="42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1540D08E-33C3-4E37-BD76-470E32BCDBDE}"/>
              </a:ext>
            </a:extLst>
          </p:cNvPr>
          <p:cNvSpPr txBox="1"/>
          <p:nvPr/>
        </p:nvSpPr>
        <p:spPr>
          <a:xfrm>
            <a:off x="3386331" y="393811"/>
            <a:ext cx="39212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srgbClr val="342518">
                      <a:alpha val="40000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3200" dirty="0">
                <a:solidFill>
                  <a:srgbClr val="012469"/>
                </a:solidFill>
                <a:effectLst/>
              </a:rPr>
              <a:t>유해</a:t>
            </a:r>
            <a:r>
              <a:rPr lang="en-US" altLang="ko-KR" sz="3200" dirty="0">
                <a:solidFill>
                  <a:srgbClr val="012469"/>
                </a:solidFill>
                <a:effectLst/>
              </a:rPr>
              <a:t>·</a:t>
            </a:r>
            <a:r>
              <a:rPr lang="ko-KR" altLang="en-US" sz="3200" dirty="0">
                <a:solidFill>
                  <a:srgbClr val="012469"/>
                </a:solidFill>
                <a:effectLst/>
              </a:rPr>
              <a:t>위험방지계획서</a:t>
            </a:r>
          </a:p>
        </p:txBody>
      </p:sp>
    </p:spTree>
    <p:extLst>
      <p:ext uri="{BB962C8B-B14F-4D97-AF65-F5344CB8AC3E}">
        <p14:creationId xmlns:p14="http://schemas.microsoft.com/office/powerpoint/2010/main" val="135534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4195" y="393811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  <a:cs typeface="함초롬돋움" pitchFamily="18" charset="-127"/>
              </a:rPr>
              <a:t>Ⅱ</a:t>
            </a:r>
            <a:endParaRPr lang="ko-KR" altLang="en-US" sz="3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나눔명조 ExtraBold" panose="02020603020101020101" pitchFamily="18" charset="-127"/>
              <a:ea typeface="나눔명조 ExtraBold" panose="02020603020101020101" pitchFamily="18" charset="-127"/>
              <a:cs typeface="함초롬돋움" pitchFamily="18" charset="-127"/>
            </a:endParaRPr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19BA05AE-EB1C-476C-921E-ED25247D05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765"/>
          <a:stretch/>
        </p:blipFill>
        <p:spPr>
          <a:xfrm>
            <a:off x="0" y="1945977"/>
            <a:ext cx="10693929" cy="561369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809830F2-703C-4CB3-B70E-BF49DC4D1D72}"/>
              </a:ext>
            </a:extLst>
          </p:cNvPr>
          <p:cNvSpPr/>
          <p:nvPr/>
        </p:nvSpPr>
        <p:spPr>
          <a:xfrm flipH="1">
            <a:off x="601231" y="1554897"/>
            <a:ext cx="586675" cy="419100"/>
          </a:xfrm>
          <a:prstGeom prst="rect">
            <a:avLst/>
          </a:prstGeom>
          <a:solidFill>
            <a:srgbClr val="007BA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FBAA7E-9D54-4A02-9F9F-8A3E86660AAA}"/>
              </a:ext>
            </a:extLst>
          </p:cNvPr>
          <p:cNvSpPr txBox="1"/>
          <p:nvPr/>
        </p:nvSpPr>
        <p:spPr>
          <a:xfrm>
            <a:off x="1626723" y="1603164"/>
            <a:ext cx="110158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srgbClr val="342518">
                      <a:alpha val="40000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pPr fontAlgn="base"/>
            <a:r>
              <a:rPr lang="ko-KR" altLang="en-US" sz="1700" dirty="0">
                <a:solidFill>
                  <a:srgbClr val="012469"/>
                </a:solidFill>
                <a:effectLst/>
              </a:rPr>
              <a:t>대상설비 </a:t>
            </a:r>
          </a:p>
        </p:txBody>
      </p:sp>
      <p:sp>
        <p:nvSpPr>
          <p:cNvPr id="29" name="Freeform 154">
            <a:extLst>
              <a:ext uri="{FF2B5EF4-FFF2-40B4-BE49-F238E27FC236}">
                <a16:creationId xmlns:a16="http://schemas.microsoft.com/office/drawing/2014/main" id="{2275E51A-9B49-4B60-B529-DF93BAC5E7A2}"/>
              </a:ext>
            </a:extLst>
          </p:cNvPr>
          <p:cNvSpPr>
            <a:spLocks noEditPoints="1"/>
          </p:cNvSpPr>
          <p:nvPr/>
        </p:nvSpPr>
        <p:spPr bwMode="auto">
          <a:xfrm>
            <a:off x="1446550" y="1685183"/>
            <a:ext cx="175329" cy="175329"/>
          </a:xfrm>
          <a:custGeom>
            <a:avLst/>
            <a:gdLst>
              <a:gd name="T0" fmla="*/ 401 w 451"/>
              <a:gd name="T1" fmla="*/ 401 h 451"/>
              <a:gd name="T2" fmla="*/ 50 w 451"/>
              <a:gd name="T3" fmla="*/ 401 h 451"/>
              <a:gd name="T4" fmla="*/ 50 w 451"/>
              <a:gd name="T5" fmla="*/ 51 h 451"/>
              <a:gd name="T6" fmla="*/ 301 w 451"/>
              <a:gd name="T7" fmla="*/ 51 h 451"/>
              <a:gd name="T8" fmla="*/ 301 w 451"/>
              <a:gd name="T9" fmla="*/ 0 h 451"/>
              <a:gd name="T10" fmla="*/ 50 w 451"/>
              <a:gd name="T11" fmla="*/ 0 h 451"/>
              <a:gd name="T12" fmla="*/ 0 w 451"/>
              <a:gd name="T13" fmla="*/ 51 h 451"/>
              <a:gd name="T14" fmla="*/ 0 w 451"/>
              <a:gd name="T15" fmla="*/ 401 h 451"/>
              <a:gd name="T16" fmla="*/ 50 w 451"/>
              <a:gd name="T17" fmla="*/ 451 h 451"/>
              <a:gd name="T18" fmla="*/ 401 w 451"/>
              <a:gd name="T19" fmla="*/ 451 h 451"/>
              <a:gd name="T20" fmla="*/ 451 w 451"/>
              <a:gd name="T21" fmla="*/ 401 h 451"/>
              <a:gd name="T22" fmla="*/ 451 w 451"/>
              <a:gd name="T23" fmla="*/ 201 h 451"/>
              <a:gd name="T24" fmla="*/ 401 w 451"/>
              <a:gd name="T25" fmla="*/ 201 h 451"/>
              <a:gd name="T26" fmla="*/ 401 w 451"/>
              <a:gd name="T27" fmla="*/ 401 h 451"/>
              <a:gd name="T28" fmla="*/ 123 w 451"/>
              <a:gd name="T29" fmla="*/ 178 h 451"/>
              <a:gd name="T30" fmla="*/ 88 w 451"/>
              <a:gd name="T31" fmla="*/ 213 h 451"/>
              <a:gd name="T32" fmla="*/ 201 w 451"/>
              <a:gd name="T33" fmla="*/ 326 h 451"/>
              <a:gd name="T34" fmla="*/ 451 w 451"/>
              <a:gd name="T35" fmla="*/ 75 h 451"/>
              <a:gd name="T36" fmla="*/ 416 w 451"/>
              <a:gd name="T37" fmla="*/ 40 h 451"/>
              <a:gd name="T38" fmla="*/ 201 w 451"/>
              <a:gd name="T39" fmla="*/ 256 h 451"/>
              <a:gd name="T40" fmla="*/ 123 w 451"/>
              <a:gd name="T41" fmla="*/ 178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51" h="451">
                <a:moveTo>
                  <a:pt x="401" y="401"/>
                </a:moveTo>
                <a:lnTo>
                  <a:pt x="50" y="401"/>
                </a:lnTo>
                <a:lnTo>
                  <a:pt x="50" y="51"/>
                </a:lnTo>
                <a:lnTo>
                  <a:pt x="301" y="51"/>
                </a:lnTo>
                <a:lnTo>
                  <a:pt x="301" y="0"/>
                </a:lnTo>
                <a:lnTo>
                  <a:pt x="50" y="0"/>
                </a:lnTo>
                <a:cubicBezTo>
                  <a:pt x="23" y="0"/>
                  <a:pt x="0" y="23"/>
                  <a:pt x="0" y="51"/>
                </a:cubicBezTo>
                <a:lnTo>
                  <a:pt x="0" y="401"/>
                </a:lnTo>
                <a:cubicBezTo>
                  <a:pt x="0" y="429"/>
                  <a:pt x="23" y="451"/>
                  <a:pt x="50" y="451"/>
                </a:cubicBezTo>
                <a:lnTo>
                  <a:pt x="401" y="451"/>
                </a:lnTo>
                <a:cubicBezTo>
                  <a:pt x="429" y="451"/>
                  <a:pt x="451" y="429"/>
                  <a:pt x="451" y="401"/>
                </a:cubicBezTo>
                <a:lnTo>
                  <a:pt x="451" y="201"/>
                </a:lnTo>
                <a:lnTo>
                  <a:pt x="401" y="201"/>
                </a:lnTo>
                <a:lnTo>
                  <a:pt x="401" y="401"/>
                </a:lnTo>
                <a:close/>
                <a:moveTo>
                  <a:pt x="123" y="178"/>
                </a:moveTo>
                <a:lnTo>
                  <a:pt x="88" y="213"/>
                </a:lnTo>
                <a:lnTo>
                  <a:pt x="201" y="326"/>
                </a:lnTo>
                <a:lnTo>
                  <a:pt x="451" y="75"/>
                </a:lnTo>
                <a:lnTo>
                  <a:pt x="416" y="40"/>
                </a:lnTo>
                <a:lnTo>
                  <a:pt x="201" y="256"/>
                </a:lnTo>
                <a:lnTo>
                  <a:pt x="123" y="178"/>
                </a:lnTo>
                <a:close/>
              </a:path>
            </a:pathLst>
          </a:custGeom>
          <a:solidFill>
            <a:srgbClr val="0124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Freeform 337">
            <a:extLst>
              <a:ext uri="{FF2B5EF4-FFF2-40B4-BE49-F238E27FC236}">
                <a16:creationId xmlns:a16="http://schemas.microsoft.com/office/drawing/2014/main" id="{F8E34C93-0B9E-41A6-8034-04A74121C79F}"/>
              </a:ext>
            </a:extLst>
          </p:cNvPr>
          <p:cNvSpPr>
            <a:spLocks noEditPoints="1"/>
          </p:cNvSpPr>
          <p:nvPr/>
        </p:nvSpPr>
        <p:spPr bwMode="auto">
          <a:xfrm>
            <a:off x="795809" y="1615870"/>
            <a:ext cx="244520" cy="280304"/>
          </a:xfrm>
          <a:custGeom>
            <a:avLst/>
            <a:gdLst>
              <a:gd name="T0" fmla="*/ 218 w 332"/>
              <a:gd name="T1" fmla="*/ 1 h 379"/>
              <a:gd name="T2" fmla="*/ 32 w 332"/>
              <a:gd name="T3" fmla="*/ 1 h 379"/>
              <a:gd name="T4" fmla="*/ 12 w 332"/>
              <a:gd name="T5" fmla="*/ 12 h 379"/>
              <a:gd name="T6" fmla="*/ 0 w 332"/>
              <a:gd name="T7" fmla="*/ 39 h 379"/>
              <a:gd name="T8" fmla="*/ 3 w 332"/>
              <a:gd name="T9" fmla="*/ 355 h 379"/>
              <a:gd name="T10" fmla="*/ 12 w 332"/>
              <a:gd name="T11" fmla="*/ 367 h 379"/>
              <a:gd name="T12" fmla="*/ 32 w 332"/>
              <a:gd name="T13" fmla="*/ 378 h 379"/>
              <a:gd name="T14" fmla="*/ 300 w 332"/>
              <a:gd name="T15" fmla="*/ 378 h 379"/>
              <a:gd name="T16" fmla="*/ 321 w 332"/>
              <a:gd name="T17" fmla="*/ 367 h 379"/>
              <a:gd name="T18" fmla="*/ 331 w 332"/>
              <a:gd name="T19" fmla="*/ 347 h 379"/>
              <a:gd name="T20" fmla="*/ 331 w 332"/>
              <a:gd name="T21" fmla="*/ 115 h 379"/>
              <a:gd name="T22" fmla="*/ 221 w 332"/>
              <a:gd name="T23" fmla="*/ 44 h 379"/>
              <a:gd name="T24" fmla="*/ 233 w 332"/>
              <a:gd name="T25" fmla="*/ 110 h 379"/>
              <a:gd name="T26" fmla="*/ 225 w 332"/>
              <a:gd name="T27" fmla="*/ 106 h 379"/>
              <a:gd name="T28" fmla="*/ 221 w 332"/>
              <a:gd name="T29" fmla="*/ 44 h 379"/>
              <a:gd name="T30" fmla="*/ 302 w 332"/>
              <a:gd name="T31" fmla="*/ 343 h 379"/>
              <a:gd name="T32" fmla="*/ 297 w 332"/>
              <a:gd name="T33" fmla="*/ 348 h 379"/>
              <a:gd name="T34" fmla="*/ 36 w 332"/>
              <a:gd name="T35" fmla="*/ 348 h 379"/>
              <a:gd name="T36" fmla="*/ 31 w 332"/>
              <a:gd name="T37" fmla="*/ 343 h 379"/>
              <a:gd name="T38" fmla="*/ 31 w 332"/>
              <a:gd name="T39" fmla="*/ 35 h 379"/>
              <a:gd name="T40" fmla="*/ 39 w 332"/>
              <a:gd name="T41" fmla="*/ 29 h 379"/>
              <a:gd name="T42" fmla="*/ 203 w 332"/>
              <a:gd name="T43" fmla="*/ 102 h 379"/>
              <a:gd name="T44" fmla="*/ 213 w 332"/>
              <a:gd name="T45" fmla="*/ 119 h 379"/>
              <a:gd name="T46" fmla="*/ 230 w 332"/>
              <a:gd name="T47" fmla="*/ 128 h 379"/>
              <a:gd name="T48" fmla="*/ 302 w 332"/>
              <a:gd name="T49" fmla="*/ 340 h 379"/>
              <a:gd name="T50" fmla="*/ 138 w 332"/>
              <a:gd name="T51" fmla="*/ 58 h 379"/>
              <a:gd name="T52" fmla="*/ 77 w 332"/>
              <a:gd name="T53" fmla="*/ 58 h 379"/>
              <a:gd name="T54" fmla="*/ 72 w 332"/>
              <a:gd name="T55" fmla="*/ 123 h 379"/>
              <a:gd name="T56" fmla="*/ 77 w 332"/>
              <a:gd name="T57" fmla="*/ 131 h 379"/>
              <a:gd name="T58" fmla="*/ 140 w 332"/>
              <a:gd name="T59" fmla="*/ 131 h 379"/>
              <a:gd name="T60" fmla="*/ 146 w 332"/>
              <a:gd name="T61" fmla="*/ 76 h 379"/>
              <a:gd name="T62" fmla="*/ 168 w 332"/>
              <a:gd name="T63" fmla="*/ 50 h 379"/>
              <a:gd name="T64" fmla="*/ 162 w 332"/>
              <a:gd name="T65" fmla="*/ 42 h 379"/>
              <a:gd name="T66" fmla="*/ 152 w 332"/>
              <a:gd name="T67" fmla="*/ 44 h 379"/>
              <a:gd name="T68" fmla="*/ 100 w 332"/>
              <a:gd name="T69" fmla="*/ 76 h 379"/>
              <a:gd name="T70" fmla="*/ 128 w 332"/>
              <a:gd name="T71" fmla="*/ 115 h 379"/>
              <a:gd name="T72" fmla="*/ 102 w 332"/>
              <a:gd name="T73" fmla="*/ 105 h 379"/>
              <a:gd name="T74" fmla="*/ 115 w 332"/>
              <a:gd name="T75" fmla="*/ 106 h 379"/>
              <a:gd name="T76" fmla="*/ 128 w 332"/>
              <a:gd name="T77" fmla="*/ 115 h 379"/>
              <a:gd name="T78" fmla="*/ 81 w 332"/>
              <a:gd name="T79" fmla="*/ 152 h 379"/>
              <a:gd name="T80" fmla="*/ 72 w 332"/>
              <a:gd name="T81" fmla="*/ 162 h 379"/>
              <a:gd name="T82" fmla="*/ 74 w 332"/>
              <a:gd name="T83" fmla="*/ 223 h 379"/>
              <a:gd name="T84" fmla="*/ 137 w 332"/>
              <a:gd name="T85" fmla="*/ 226 h 379"/>
              <a:gd name="T86" fmla="*/ 146 w 332"/>
              <a:gd name="T87" fmla="*/ 217 h 379"/>
              <a:gd name="T88" fmla="*/ 143 w 332"/>
              <a:gd name="T89" fmla="*/ 155 h 379"/>
              <a:gd name="T90" fmla="*/ 128 w 332"/>
              <a:gd name="T91" fmla="*/ 208 h 379"/>
              <a:gd name="T92" fmla="*/ 128 w 332"/>
              <a:gd name="T93" fmla="*/ 170 h 379"/>
              <a:gd name="T94" fmla="*/ 137 w 332"/>
              <a:gd name="T95" fmla="*/ 246 h 379"/>
              <a:gd name="T96" fmla="*/ 74 w 332"/>
              <a:gd name="T97" fmla="*/ 248 h 379"/>
              <a:gd name="T98" fmla="*/ 72 w 332"/>
              <a:gd name="T99" fmla="*/ 312 h 379"/>
              <a:gd name="T100" fmla="*/ 81 w 332"/>
              <a:gd name="T101" fmla="*/ 320 h 379"/>
              <a:gd name="T102" fmla="*/ 143 w 332"/>
              <a:gd name="T103" fmla="*/ 318 h 379"/>
              <a:gd name="T104" fmla="*/ 146 w 332"/>
              <a:gd name="T105" fmla="*/ 255 h 379"/>
              <a:gd name="T106" fmla="*/ 137 w 332"/>
              <a:gd name="T107" fmla="*/ 246 h 379"/>
              <a:gd name="T108" fmla="*/ 89 w 332"/>
              <a:gd name="T109" fmla="*/ 303 h 379"/>
              <a:gd name="T110" fmla="*/ 128 w 332"/>
              <a:gd name="T111" fmla="*/ 303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2" h="379">
                <a:moveTo>
                  <a:pt x="327" y="109"/>
                </a:moveTo>
                <a:lnTo>
                  <a:pt x="222" y="4"/>
                </a:lnTo>
                <a:lnTo>
                  <a:pt x="222" y="4"/>
                </a:lnTo>
                <a:lnTo>
                  <a:pt x="218" y="1"/>
                </a:lnTo>
                <a:lnTo>
                  <a:pt x="212" y="0"/>
                </a:lnTo>
                <a:lnTo>
                  <a:pt x="39" y="0"/>
                </a:lnTo>
                <a:lnTo>
                  <a:pt x="39" y="0"/>
                </a:lnTo>
                <a:lnTo>
                  <a:pt x="32" y="1"/>
                </a:lnTo>
                <a:lnTo>
                  <a:pt x="24" y="3"/>
                </a:lnTo>
                <a:lnTo>
                  <a:pt x="18" y="6"/>
                </a:lnTo>
                <a:lnTo>
                  <a:pt x="12" y="12"/>
                </a:lnTo>
                <a:lnTo>
                  <a:pt x="12" y="12"/>
                </a:lnTo>
                <a:lnTo>
                  <a:pt x="7" y="17"/>
                </a:lnTo>
                <a:lnTo>
                  <a:pt x="3" y="23"/>
                </a:lnTo>
                <a:lnTo>
                  <a:pt x="1" y="31"/>
                </a:lnTo>
                <a:lnTo>
                  <a:pt x="0" y="39"/>
                </a:lnTo>
                <a:lnTo>
                  <a:pt x="0" y="340"/>
                </a:lnTo>
                <a:lnTo>
                  <a:pt x="0" y="340"/>
                </a:lnTo>
                <a:lnTo>
                  <a:pt x="1" y="347"/>
                </a:lnTo>
                <a:lnTo>
                  <a:pt x="3" y="355"/>
                </a:lnTo>
                <a:lnTo>
                  <a:pt x="7" y="362"/>
                </a:lnTo>
                <a:lnTo>
                  <a:pt x="12" y="367"/>
                </a:lnTo>
                <a:lnTo>
                  <a:pt x="12" y="367"/>
                </a:lnTo>
                <a:lnTo>
                  <a:pt x="12" y="367"/>
                </a:lnTo>
                <a:lnTo>
                  <a:pt x="12" y="367"/>
                </a:lnTo>
                <a:lnTo>
                  <a:pt x="18" y="371"/>
                </a:lnTo>
                <a:lnTo>
                  <a:pt x="24" y="376"/>
                </a:lnTo>
                <a:lnTo>
                  <a:pt x="32" y="378"/>
                </a:lnTo>
                <a:lnTo>
                  <a:pt x="39" y="379"/>
                </a:lnTo>
                <a:lnTo>
                  <a:pt x="293" y="379"/>
                </a:lnTo>
                <a:lnTo>
                  <a:pt x="293" y="379"/>
                </a:lnTo>
                <a:lnTo>
                  <a:pt x="300" y="378"/>
                </a:lnTo>
                <a:lnTo>
                  <a:pt x="308" y="376"/>
                </a:lnTo>
                <a:lnTo>
                  <a:pt x="314" y="372"/>
                </a:lnTo>
                <a:lnTo>
                  <a:pt x="320" y="367"/>
                </a:lnTo>
                <a:lnTo>
                  <a:pt x="321" y="367"/>
                </a:lnTo>
                <a:lnTo>
                  <a:pt x="321" y="367"/>
                </a:lnTo>
                <a:lnTo>
                  <a:pt x="325" y="362"/>
                </a:lnTo>
                <a:lnTo>
                  <a:pt x="328" y="355"/>
                </a:lnTo>
                <a:lnTo>
                  <a:pt x="331" y="347"/>
                </a:lnTo>
                <a:lnTo>
                  <a:pt x="332" y="340"/>
                </a:lnTo>
                <a:lnTo>
                  <a:pt x="332" y="120"/>
                </a:lnTo>
                <a:lnTo>
                  <a:pt x="332" y="120"/>
                </a:lnTo>
                <a:lnTo>
                  <a:pt x="331" y="115"/>
                </a:lnTo>
                <a:lnTo>
                  <a:pt x="327" y="109"/>
                </a:lnTo>
                <a:lnTo>
                  <a:pt x="327" y="109"/>
                </a:lnTo>
                <a:close/>
                <a:moveTo>
                  <a:pt x="221" y="44"/>
                </a:moveTo>
                <a:lnTo>
                  <a:pt x="221" y="44"/>
                </a:lnTo>
                <a:lnTo>
                  <a:pt x="288" y="112"/>
                </a:lnTo>
                <a:lnTo>
                  <a:pt x="236" y="112"/>
                </a:lnTo>
                <a:lnTo>
                  <a:pt x="236" y="112"/>
                </a:lnTo>
                <a:lnTo>
                  <a:pt x="233" y="110"/>
                </a:lnTo>
                <a:lnTo>
                  <a:pt x="231" y="109"/>
                </a:lnTo>
                <a:lnTo>
                  <a:pt x="225" y="106"/>
                </a:lnTo>
                <a:lnTo>
                  <a:pt x="225" y="106"/>
                </a:lnTo>
                <a:lnTo>
                  <a:pt x="225" y="106"/>
                </a:lnTo>
                <a:lnTo>
                  <a:pt x="222" y="101"/>
                </a:lnTo>
                <a:lnTo>
                  <a:pt x="221" y="95"/>
                </a:lnTo>
                <a:lnTo>
                  <a:pt x="221" y="44"/>
                </a:lnTo>
                <a:lnTo>
                  <a:pt x="221" y="44"/>
                </a:lnTo>
                <a:close/>
                <a:moveTo>
                  <a:pt x="302" y="340"/>
                </a:moveTo>
                <a:lnTo>
                  <a:pt x="302" y="340"/>
                </a:lnTo>
                <a:lnTo>
                  <a:pt x="302" y="340"/>
                </a:lnTo>
                <a:lnTo>
                  <a:pt x="302" y="343"/>
                </a:lnTo>
                <a:lnTo>
                  <a:pt x="300" y="346"/>
                </a:lnTo>
                <a:lnTo>
                  <a:pt x="300" y="346"/>
                </a:lnTo>
                <a:lnTo>
                  <a:pt x="300" y="346"/>
                </a:lnTo>
                <a:lnTo>
                  <a:pt x="297" y="348"/>
                </a:lnTo>
                <a:lnTo>
                  <a:pt x="293" y="350"/>
                </a:lnTo>
                <a:lnTo>
                  <a:pt x="39" y="350"/>
                </a:lnTo>
                <a:lnTo>
                  <a:pt x="39" y="350"/>
                </a:lnTo>
                <a:lnTo>
                  <a:pt x="36" y="348"/>
                </a:lnTo>
                <a:lnTo>
                  <a:pt x="33" y="346"/>
                </a:lnTo>
                <a:lnTo>
                  <a:pt x="33" y="346"/>
                </a:lnTo>
                <a:lnTo>
                  <a:pt x="33" y="346"/>
                </a:lnTo>
                <a:lnTo>
                  <a:pt x="31" y="343"/>
                </a:lnTo>
                <a:lnTo>
                  <a:pt x="30" y="340"/>
                </a:lnTo>
                <a:lnTo>
                  <a:pt x="30" y="39"/>
                </a:lnTo>
                <a:lnTo>
                  <a:pt x="30" y="39"/>
                </a:lnTo>
                <a:lnTo>
                  <a:pt x="31" y="35"/>
                </a:lnTo>
                <a:lnTo>
                  <a:pt x="33" y="32"/>
                </a:lnTo>
                <a:lnTo>
                  <a:pt x="33" y="32"/>
                </a:lnTo>
                <a:lnTo>
                  <a:pt x="36" y="30"/>
                </a:lnTo>
                <a:lnTo>
                  <a:pt x="39" y="29"/>
                </a:lnTo>
                <a:lnTo>
                  <a:pt x="203" y="29"/>
                </a:lnTo>
                <a:lnTo>
                  <a:pt x="203" y="95"/>
                </a:lnTo>
                <a:lnTo>
                  <a:pt x="203" y="95"/>
                </a:lnTo>
                <a:lnTo>
                  <a:pt x="203" y="102"/>
                </a:lnTo>
                <a:lnTo>
                  <a:pt x="206" y="108"/>
                </a:lnTo>
                <a:lnTo>
                  <a:pt x="209" y="114"/>
                </a:lnTo>
                <a:lnTo>
                  <a:pt x="212" y="118"/>
                </a:lnTo>
                <a:lnTo>
                  <a:pt x="213" y="119"/>
                </a:lnTo>
                <a:lnTo>
                  <a:pt x="213" y="119"/>
                </a:lnTo>
                <a:lnTo>
                  <a:pt x="218" y="122"/>
                </a:lnTo>
                <a:lnTo>
                  <a:pt x="223" y="126"/>
                </a:lnTo>
                <a:lnTo>
                  <a:pt x="230" y="128"/>
                </a:lnTo>
                <a:lnTo>
                  <a:pt x="236" y="129"/>
                </a:lnTo>
                <a:lnTo>
                  <a:pt x="302" y="129"/>
                </a:lnTo>
                <a:lnTo>
                  <a:pt x="302" y="340"/>
                </a:lnTo>
                <a:lnTo>
                  <a:pt x="302" y="340"/>
                </a:lnTo>
                <a:close/>
                <a:moveTo>
                  <a:pt x="152" y="44"/>
                </a:moveTo>
                <a:lnTo>
                  <a:pt x="152" y="44"/>
                </a:lnTo>
                <a:lnTo>
                  <a:pt x="138" y="58"/>
                </a:lnTo>
                <a:lnTo>
                  <a:pt x="138" y="58"/>
                </a:lnTo>
                <a:lnTo>
                  <a:pt x="137" y="58"/>
                </a:lnTo>
                <a:lnTo>
                  <a:pt x="81" y="58"/>
                </a:lnTo>
                <a:lnTo>
                  <a:pt x="81" y="58"/>
                </a:lnTo>
                <a:lnTo>
                  <a:pt x="77" y="58"/>
                </a:lnTo>
                <a:lnTo>
                  <a:pt x="74" y="60"/>
                </a:lnTo>
                <a:lnTo>
                  <a:pt x="72" y="64"/>
                </a:lnTo>
                <a:lnTo>
                  <a:pt x="72" y="67"/>
                </a:lnTo>
                <a:lnTo>
                  <a:pt x="72" y="123"/>
                </a:lnTo>
                <a:lnTo>
                  <a:pt x="72" y="123"/>
                </a:lnTo>
                <a:lnTo>
                  <a:pt x="72" y="127"/>
                </a:lnTo>
                <a:lnTo>
                  <a:pt x="74" y="129"/>
                </a:lnTo>
                <a:lnTo>
                  <a:pt x="77" y="131"/>
                </a:lnTo>
                <a:lnTo>
                  <a:pt x="81" y="132"/>
                </a:lnTo>
                <a:lnTo>
                  <a:pt x="137" y="132"/>
                </a:lnTo>
                <a:lnTo>
                  <a:pt x="137" y="132"/>
                </a:lnTo>
                <a:lnTo>
                  <a:pt x="140" y="131"/>
                </a:lnTo>
                <a:lnTo>
                  <a:pt x="143" y="129"/>
                </a:lnTo>
                <a:lnTo>
                  <a:pt x="145" y="127"/>
                </a:lnTo>
                <a:lnTo>
                  <a:pt x="146" y="123"/>
                </a:lnTo>
                <a:lnTo>
                  <a:pt x="146" y="76"/>
                </a:lnTo>
                <a:lnTo>
                  <a:pt x="165" y="56"/>
                </a:lnTo>
                <a:lnTo>
                  <a:pt x="165" y="56"/>
                </a:lnTo>
                <a:lnTo>
                  <a:pt x="166" y="53"/>
                </a:lnTo>
                <a:lnTo>
                  <a:pt x="168" y="50"/>
                </a:lnTo>
                <a:lnTo>
                  <a:pt x="166" y="46"/>
                </a:lnTo>
                <a:lnTo>
                  <a:pt x="165" y="44"/>
                </a:lnTo>
                <a:lnTo>
                  <a:pt x="165" y="44"/>
                </a:lnTo>
                <a:lnTo>
                  <a:pt x="162" y="42"/>
                </a:lnTo>
                <a:lnTo>
                  <a:pt x="159" y="41"/>
                </a:lnTo>
                <a:lnTo>
                  <a:pt x="156" y="42"/>
                </a:lnTo>
                <a:lnTo>
                  <a:pt x="152" y="44"/>
                </a:lnTo>
                <a:lnTo>
                  <a:pt x="152" y="44"/>
                </a:lnTo>
                <a:close/>
                <a:moveTo>
                  <a:pt x="121" y="76"/>
                </a:moveTo>
                <a:lnTo>
                  <a:pt x="121" y="76"/>
                </a:lnTo>
                <a:lnTo>
                  <a:pt x="110" y="87"/>
                </a:lnTo>
                <a:lnTo>
                  <a:pt x="100" y="76"/>
                </a:lnTo>
                <a:lnTo>
                  <a:pt x="121" y="76"/>
                </a:lnTo>
                <a:lnTo>
                  <a:pt x="121" y="76"/>
                </a:lnTo>
                <a:close/>
                <a:moveTo>
                  <a:pt x="128" y="115"/>
                </a:moveTo>
                <a:lnTo>
                  <a:pt x="128" y="115"/>
                </a:lnTo>
                <a:lnTo>
                  <a:pt x="89" y="115"/>
                </a:lnTo>
                <a:lnTo>
                  <a:pt x="89" y="90"/>
                </a:lnTo>
                <a:lnTo>
                  <a:pt x="102" y="105"/>
                </a:lnTo>
                <a:lnTo>
                  <a:pt x="102" y="105"/>
                </a:lnTo>
                <a:lnTo>
                  <a:pt x="106" y="107"/>
                </a:lnTo>
                <a:lnTo>
                  <a:pt x="109" y="108"/>
                </a:lnTo>
                <a:lnTo>
                  <a:pt x="112" y="107"/>
                </a:lnTo>
                <a:lnTo>
                  <a:pt x="115" y="106"/>
                </a:lnTo>
                <a:lnTo>
                  <a:pt x="115" y="105"/>
                </a:lnTo>
                <a:lnTo>
                  <a:pt x="128" y="93"/>
                </a:lnTo>
                <a:lnTo>
                  <a:pt x="128" y="115"/>
                </a:lnTo>
                <a:lnTo>
                  <a:pt x="128" y="115"/>
                </a:lnTo>
                <a:close/>
                <a:moveTo>
                  <a:pt x="137" y="152"/>
                </a:moveTo>
                <a:lnTo>
                  <a:pt x="137" y="152"/>
                </a:lnTo>
                <a:lnTo>
                  <a:pt x="81" y="152"/>
                </a:lnTo>
                <a:lnTo>
                  <a:pt x="81" y="152"/>
                </a:lnTo>
                <a:lnTo>
                  <a:pt x="77" y="153"/>
                </a:lnTo>
                <a:lnTo>
                  <a:pt x="74" y="155"/>
                </a:lnTo>
                <a:lnTo>
                  <a:pt x="72" y="157"/>
                </a:lnTo>
                <a:lnTo>
                  <a:pt x="72" y="162"/>
                </a:lnTo>
                <a:lnTo>
                  <a:pt x="72" y="217"/>
                </a:lnTo>
                <a:lnTo>
                  <a:pt x="72" y="217"/>
                </a:lnTo>
                <a:lnTo>
                  <a:pt x="72" y="221"/>
                </a:lnTo>
                <a:lnTo>
                  <a:pt x="74" y="223"/>
                </a:lnTo>
                <a:lnTo>
                  <a:pt x="77" y="226"/>
                </a:lnTo>
                <a:lnTo>
                  <a:pt x="81" y="226"/>
                </a:lnTo>
                <a:lnTo>
                  <a:pt x="137" y="226"/>
                </a:lnTo>
                <a:lnTo>
                  <a:pt x="137" y="226"/>
                </a:lnTo>
                <a:lnTo>
                  <a:pt x="140" y="226"/>
                </a:lnTo>
                <a:lnTo>
                  <a:pt x="143" y="223"/>
                </a:lnTo>
                <a:lnTo>
                  <a:pt x="145" y="221"/>
                </a:lnTo>
                <a:lnTo>
                  <a:pt x="146" y="217"/>
                </a:lnTo>
                <a:lnTo>
                  <a:pt x="146" y="162"/>
                </a:lnTo>
                <a:lnTo>
                  <a:pt x="146" y="162"/>
                </a:lnTo>
                <a:lnTo>
                  <a:pt x="145" y="157"/>
                </a:lnTo>
                <a:lnTo>
                  <a:pt x="143" y="155"/>
                </a:lnTo>
                <a:lnTo>
                  <a:pt x="140" y="153"/>
                </a:lnTo>
                <a:lnTo>
                  <a:pt x="137" y="152"/>
                </a:lnTo>
                <a:lnTo>
                  <a:pt x="137" y="152"/>
                </a:lnTo>
                <a:close/>
                <a:moveTo>
                  <a:pt x="128" y="208"/>
                </a:moveTo>
                <a:lnTo>
                  <a:pt x="128" y="208"/>
                </a:lnTo>
                <a:lnTo>
                  <a:pt x="89" y="208"/>
                </a:lnTo>
                <a:lnTo>
                  <a:pt x="89" y="170"/>
                </a:lnTo>
                <a:lnTo>
                  <a:pt x="128" y="170"/>
                </a:lnTo>
                <a:lnTo>
                  <a:pt x="128" y="208"/>
                </a:lnTo>
                <a:lnTo>
                  <a:pt x="128" y="208"/>
                </a:lnTo>
                <a:close/>
                <a:moveTo>
                  <a:pt x="137" y="246"/>
                </a:moveTo>
                <a:lnTo>
                  <a:pt x="137" y="246"/>
                </a:lnTo>
                <a:lnTo>
                  <a:pt x="81" y="246"/>
                </a:lnTo>
                <a:lnTo>
                  <a:pt x="81" y="246"/>
                </a:lnTo>
                <a:lnTo>
                  <a:pt x="77" y="247"/>
                </a:lnTo>
                <a:lnTo>
                  <a:pt x="74" y="248"/>
                </a:lnTo>
                <a:lnTo>
                  <a:pt x="72" y="252"/>
                </a:lnTo>
                <a:lnTo>
                  <a:pt x="72" y="255"/>
                </a:lnTo>
                <a:lnTo>
                  <a:pt x="72" y="312"/>
                </a:lnTo>
                <a:lnTo>
                  <a:pt x="72" y="312"/>
                </a:lnTo>
                <a:lnTo>
                  <a:pt x="72" y="315"/>
                </a:lnTo>
                <a:lnTo>
                  <a:pt x="74" y="318"/>
                </a:lnTo>
                <a:lnTo>
                  <a:pt x="77" y="319"/>
                </a:lnTo>
                <a:lnTo>
                  <a:pt x="81" y="320"/>
                </a:lnTo>
                <a:lnTo>
                  <a:pt x="137" y="320"/>
                </a:lnTo>
                <a:lnTo>
                  <a:pt x="137" y="320"/>
                </a:lnTo>
                <a:lnTo>
                  <a:pt x="140" y="319"/>
                </a:lnTo>
                <a:lnTo>
                  <a:pt x="143" y="318"/>
                </a:lnTo>
                <a:lnTo>
                  <a:pt x="145" y="315"/>
                </a:lnTo>
                <a:lnTo>
                  <a:pt x="146" y="312"/>
                </a:lnTo>
                <a:lnTo>
                  <a:pt x="146" y="255"/>
                </a:lnTo>
                <a:lnTo>
                  <a:pt x="146" y="255"/>
                </a:lnTo>
                <a:lnTo>
                  <a:pt x="145" y="252"/>
                </a:lnTo>
                <a:lnTo>
                  <a:pt x="143" y="248"/>
                </a:lnTo>
                <a:lnTo>
                  <a:pt x="140" y="247"/>
                </a:lnTo>
                <a:lnTo>
                  <a:pt x="137" y="246"/>
                </a:lnTo>
                <a:lnTo>
                  <a:pt x="137" y="246"/>
                </a:lnTo>
                <a:close/>
                <a:moveTo>
                  <a:pt x="128" y="303"/>
                </a:moveTo>
                <a:lnTo>
                  <a:pt x="128" y="303"/>
                </a:lnTo>
                <a:lnTo>
                  <a:pt x="89" y="303"/>
                </a:lnTo>
                <a:lnTo>
                  <a:pt x="89" y="264"/>
                </a:lnTo>
                <a:lnTo>
                  <a:pt x="128" y="264"/>
                </a:lnTo>
                <a:lnTo>
                  <a:pt x="128" y="303"/>
                </a:lnTo>
                <a:lnTo>
                  <a:pt x="128" y="30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421037" y="1966606"/>
            <a:ext cx="68043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b="1" dirty="0"/>
              <a:t>모든 업종의 사업장에서 고용노동부령으로 정하는 </a:t>
            </a:r>
            <a:r>
              <a:rPr lang="en-US" altLang="ko-KR" sz="1200" b="1" dirty="0"/>
              <a:t>5</a:t>
            </a:r>
            <a:r>
              <a:rPr lang="ko-KR" altLang="en-US" sz="1200" b="1" dirty="0"/>
              <a:t>개 설비를 설치 </a:t>
            </a:r>
            <a:r>
              <a:rPr lang="en-US" altLang="ko-KR" sz="1200" b="1" dirty="0"/>
              <a:t>· </a:t>
            </a:r>
            <a:r>
              <a:rPr lang="ko-KR" altLang="en-US" sz="1200" b="1" dirty="0"/>
              <a:t>이전 </a:t>
            </a:r>
            <a:r>
              <a:rPr lang="en-US" altLang="ko-KR" sz="1200" b="1" dirty="0"/>
              <a:t>· </a:t>
            </a:r>
            <a:r>
              <a:rPr lang="ko-KR" altLang="en-US" sz="1200" b="1" dirty="0"/>
              <a:t>변경하는 경우</a:t>
            </a:r>
            <a:endParaRPr lang="en-US" altLang="ko-KR" sz="1200" b="1" dirty="0"/>
          </a:p>
        </p:txBody>
      </p:sp>
      <p:sp>
        <p:nvSpPr>
          <p:cNvPr id="32" name="직사각형 31"/>
          <p:cNvSpPr/>
          <p:nvPr/>
        </p:nvSpPr>
        <p:spPr>
          <a:xfrm>
            <a:off x="1228132" y="2383242"/>
            <a:ext cx="949383" cy="538943"/>
          </a:xfrm>
          <a:prstGeom prst="rect">
            <a:avLst/>
          </a:prstGeom>
          <a:gradFill flip="none" rotWithShape="1">
            <a:gsLst>
              <a:gs pos="100000">
                <a:srgbClr val="00598A"/>
              </a:gs>
              <a:gs pos="31000">
                <a:srgbClr val="0075B6"/>
              </a:gs>
            </a:gsLst>
            <a:path path="circle">
              <a:fillToRect r="100000" b="100000"/>
            </a:path>
            <a:tileRect l="-100000" t="-100000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용해로</a:t>
            </a:r>
            <a:endParaRPr lang="en-US" altLang="ko-KR" sz="12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endParaRPr lang="ko-KR" altLang="en-US" sz="16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289462" y="2651283"/>
            <a:ext cx="888053" cy="27090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304702" y="2660226"/>
            <a:ext cx="68043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/>
              <a:t> </a:t>
            </a:r>
            <a:r>
              <a:rPr lang="ko-KR" altLang="en-US" sz="1000" dirty="0">
                <a:ea typeface="나눔바른고딕" panose="020B0603020101020101"/>
              </a:rPr>
              <a:t>금속 또는 비금속광물을 해당 물질의 녹는점 이상으로 가열하여 용해하는 노</a:t>
            </a:r>
            <a:r>
              <a:rPr lang="en-US" altLang="ko-KR" sz="1000" dirty="0">
                <a:ea typeface="나눔바른고딕" panose="020B0603020101020101"/>
              </a:rPr>
              <a:t>(</a:t>
            </a:r>
            <a:r>
              <a:rPr lang="ko-KR" altLang="en-US" sz="1000" dirty="0" err="1">
                <a:ea typeface="나눔바른고딕" panose="020B0603020101020101"/>
              </a:rPr>
              <a:t>爐</a:t>
            </a:r>
            <a:r>
              <a:rPr lang="en-US" altLang="ko-KR" sz="1000" dirty="0">
                <a:ea typeface="나눔바른고딕" panose="020B0603020101020101"/>
              </a:rPr>
              <a:t>)</a:t>
            </a:r>
            <a:r>
              <a:rPr lang="ko-KR" altLang="en-US" sz="1000" dirty="0">
                <a:ea typeface="나눔바른고딕" panose="020B0603020101020101"/>
              </a:rPr>
              <a:t>로서 </a:t>
            </a:r>
            <a:r>
              <a:rPr lang="ko-KR" altLang="en-US" sz="1000" dirty="0">
                <a:solidFill>
                  <a:srgbClr val="FF0000"/>
                </a:solidFill>
                <a:ea typeface="나눔바른고딕" panose="020B0603020101020101"/>
              </a:rPr>
              <a:t>용량이 </a:t>
            </a:r>
            <a:r>
              <a:rPr lang="en-US" altLang="ko-KR" sz="1000" dirty="0">
                <a:solidFill>
                  <a:srgbClr val="FF0000"/>
                </a:solidFill>
                <a:ea typeface="나눔바른고딕" panose="020B0603020101020101"/>
              </a:rPr>
              <a:t>3</a:t>
            </a:r>
            <a:r>
              <a:rPr lang="ko-KR" altLang="en-US" sz="1000" dirty="0">
                <a:solidFill>
                  <a:srgbClr val="FF0000"/>
                </a:solidFill>
                <a:ea typeface="나눔바른고딕" panose="020B0603020101020101"/>
              </a:rPr>
              <a:t>톤 이상</a:t>
            </a:r>
            <a:r>
              <a:rPr lang="ko-KR" altLang="en-US" sz="1000" dirty="0">
                <a:ea typeface="나눔바른고딕" panose="020B0603020101020101"/>
              </a:rPr>
              <a:t>인 것</a:t>
            </a:r>
            <a:r>
              <a:rPr lang="en-US" altLang="ko-KR" sz="1000" dirty="0">
                <a:ea typeface="나눔바른고딕" panose="020B0603020101020101"/>
              </a:rPr>
              <a:t>.</a:t>
            </a:r>
            <a:endParaRPr lang="en-US" altLang="ko-KR" sz="1000" b="1" dirty="0">
              <a:ea typeface="나눔바른고딕" panose="020B0603020101020101"/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1344837" y="2758440"/>
            <a:ext cx="45719" cy="4572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28131" y="3118034"/>
            <a:ext cx="949383" cy="538943"/>
          </a:xfrm>
          <a:prstGeom prst="rect">
            <a:avLst/>
          </a:prstGeom>
          <a:gradFill flip="none" rotWithShape="1">
            <a:gsLst>
              <a:gs pos="100000">
                <a:srgbClr val="00598A"/>
              </a:gs>
              <a:gs pos="31000">
                <a:srgbClr val="0075B6"/>
              </a:gs>
            </a:gsLst>
            <a:path path="circle">
              <a:fillToRect r="100000" b="100000"/>
            </a:path>
            <a:tileRect l="-100000" t="-100000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화학설비</a:t>
            </a:r>
            <a:endParaRPr lang="en-US" altLang="ko-KR" sz="12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endParaRPr lang="ko-KR" altLang="en-US" sz="16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1289461" y="3383154"/>
            <a:ext cx="888053" cy="27090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37"/>
          <p:cNvSpPr/>
          <p:nvPr/>
        </p:nvSpPr>
        <p:spPr>
          <a:xfrm>
            <a:off x="1344837" y="3495745"/>
            <a:ext cx="45719" cy="4572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304701" y="3397588"/>
            <a:ext cx="692064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/>
              <a:t> </a:t>
            </a:r>
            <a:r>
              <a:rPr lang="ko-KR" altLang="en-US" sz="1000" dirty="0">
                <a:solidFill>
                  <a:srgbClr val="002060"/>
                </a:solidFill>
                <a:ea typeface="나눔바른고딕" panose="020B0603020101020101"/>
              </a:rPr>
              <a:t>산업안전보건기준에 관한 규칙 제 </a:t>
            </a:r>
            <a:r>
              <a:rPr lang="en-US" altLang="ko-KR" sz="1000" dirty="0">
                <a:solidFill>
                  <a:srgbClr val="002060"/>
                </a:solidFill>
                <a:ea typeface="나눔바른고딕" panose="020B0603020101020101"/>
              </a:rPr>
              <a:t>273</a:t>
            </a:r>
            <a:r>
              <a:rPr lang="ko-KR" altLang="en-US" sz="1000" dirty="0">
                <a:solidFill>
                  <a:srgbClr val="002060"/>
                </a:solidFill>
                <a:ea typeface="나눔바른고딕" panose="020B0603020101020101"/>
              </a:rPr>
              <a:t>조</a:t>
            </a:r>
            <a:r>
              <a:rPr lang="ko-KR" altLang="en-US" sz="1000" dirty="0">
                <a:ea typeface="나눔바른고딕" panose="020B0603020101020101"/>
              </a:rPr>
              <a:t>에 따른 </a:t>
            </a:r>
            <a:r>
              <a:rPr lang="en-US" altLang="ko-KR" sz="1000" dirty="0">
                <a:ea typeface="나눔바른고딕" panose="020B0603020101020101"/>
              </a:rPr>
              <a:t>《</a:t>
            </a:r>
            <a:r>
              <a:rPr lang="ko-KR" altLang="en-US" sz="1000" dirty="0">
                <a:ea typeface="나눔바른고딕" panose="020B0603020101020101"/>
              </a:rPr>
              <a:t>특수화학설비</a:t>
            </a:r>
            <a:r>
              <a:rPr lang="en-US" altLang="ko-KR" sz="1000" dirty="0">
                <a:ea typeface="나눔바른고딕" panose="020B0603020101020101"/>
              </a:rPr>
              <a:t>》</a:t>
            </a:r>
            <a:r>
              <a:rPr lang="ko-KR" altLang="en-US" sz="1000" dirty="0">
                <a:ea typeface="나눔바른고딕" panose="020B0603020101020101"/>
              </a:rPr>
              <a:t>로 단위 공정 중 저장되는 양을 포함하여 </a:t>
            </a:r>
            <a:r>
              <a:rPr lang="ko-KR" altLang="en-US" sz="1000" dirty="0">
                <a:solidFill>
                  <a:srgbClr val="FF0000"/>
                </a:solidFill>
                <a:ea typeface="나눔바른고딕" panose="020B0603020101020101"/>
              </a:rPr>
              <a:t>하루 동안 제조 또는 취급할 수 있는 양이 규칙 별표</a:t>
            </a:r>
            <a:r>
              <a:rPr lang="en-US" altLang="ko-KR" sz="1000" dirty="0">
                <a:solidFill>
                  <a:srgbClr val="FF0000"/>
                </a:solidFill>
                <a:ea typeface="나눔바른고딕" panose="020B0603020101020101"/>
              </a:rPr>
              <a:t>9</a:t>
            </a:r>
            <a:r>
              <a:rPr lang="ko-KR" altLang="en-US" sz="1000" dirty="0">
                <a:solidFill>
                  <a:srgbClr val="FF0000"/>
                </a:solidFill>
                <a:ea typeface="나눔바른고딕" panose="020B0603020101020101"/>
              </a:rPr>
              <a:t>의 기준량 이상</a:t>
            </a:r>
            <a:r>
              <a:rPr lang="ko-KR" altLang="en-US" sz="1000" dirty="0">
                <a:ea typeface="나눔바른고딕" panose="020B0603020101020101"/>
              </a:rPr>
              <a:t>인 것</a:t>
            </a:r>
            <a:endParaRPr lang="en-US" altLang="ko-KR" sz="800" b="1" dirty="0">
              <a:ea typeface="나눔바른고딕" panose="020B0603020101020101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1344837" y="4117674"/>
            <a:ext cx="6216871" cy="15926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대각선 방향의 모서리가 잘린 사각형 40"/>
          <p:cNvSpPr/>
          <p:nvPr/>
        </p:nvSpPr>
        <p:spPr>
          <a:xfrm>
            <a:off x="1416413" y="3958080"/>
            <a:ext cx="1522202" cy="289560"/>
          </a:xfrm>
          <a:prstGeom prst="snip2Diag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/>
              <a:t>      특수화학설비란</a:t>
            </a:r>
            <a:r>
              <a:rPr lang="en-US" altLang="ko-KR" sz="1000" dirty="0"/>
              <a:t>?</a:t>
            </a:r>
            <a:endParaRPr lang="ko-KR" altLang="en-US" sz="1000" dirty="0"/>
          </a:p>
        </p:txBody>
      </p:sp>
      <p:pic>
        <p:nvPicPr>
          <p:cNvPr id="42" name="그림 4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866" y="3958080"/>
            <a:ext cx="276025" cy="253492"/>
          </a:xfrm>
          <a:prstGeom prst="rect">
            <a:avLst/>
          </a:prstGeom>
        </p:spPr>
      </p:pic>
      <p:sp>
        <p:nvSpPr>
          <p:cNvPr id="43" name="직사각형 42"/>
          <p:cNvSpPr/>
          <p:nvPr/>
        </p:nvSpPr>
        <p:spPr>
          <a:xfrm>
            <a:off x="1228131" y="5940525"/>
            <a:ext cx="949383" cy="538943"/>
          </a:xfrm>
          <a:prstGeom prst="rect">
            <a:avLst/>
          </a:prstGeom>
          <a:gradFill flip="none" rotWithShape="1">
            <a:gsLst>
              <a:gs pos="100000">
                <a:srgbClr val="00598A"/>
              </a:gs>
              <a:gs pos="31000">
                <a:srgbClr val="0075B6"/>
              </a:gs>
            </a:gsLst>
            <a:path path="circle">
              <a:fillToRect r="100000" b="100000"/>
            </a:path>
            <a:tileRect l="-100000" t="-100000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건조설비</a:t>
            </a:r>
            <a:endParaRPr lang="en-US" altLang="ko-KR" sz="12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endParaRPr lang="ko-KR" altLang="en-US" sz="16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1289460" y="6208566"/>
            <a:ext cx="888053" cy="27090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타원 44"/>
          <p:cNvSpPr/>
          <p:nvPr/>
        </p:nvSpPr>
        <p:spPr>
          <a:xfrm>
            <a:off x="1344837" y="6321157"/>
            <a:ext cx="45719" cy="4572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446550" y="6643188"/>
            <a:ext cx="4046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ko-KR" altLang="en-US" sz="800" b="1" dirty="0">
                <a:ea typeface="나눔바른고딕" panose="020B0603020101020101"/>
              </a:rPr>
              <a:t>건조물에 포함된 유기화합물을 건조하는 경구</a:t>
            </a:r>
            <a:endParaRPr lang="en-US" altLang="ko-KR" sz="800" b="1" dirty="0">
              <a:ea typeface="나눔바른고딕" panose="020B0603020101020101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800" b="1" dirty="0">
                <a:ea typeface="나눔바른고딕" panose="020B0603020101020101"/>
              </a:rPr>
              <a:t>도료</a:t>
            </a:r>
            <a:r>
              <a:rPr lang="en-US" altLang="ko-KR" sz="800" b="1" dirty="0">
                <a:ea typeface="나눔바른고딕" panose="020B0603020101020101"/>
              </a:rPr>
              <a:t>, </a:t>
            </a:r>
            <a:r>
              <a:rPr lang="ko-KR" altLang="en-US" sz="800" b="1" dirty="0" err="1">
                <a:ea typeface="나눔바른고딕" panose="020B0603020101020101"/>
              </a:rPr>
              <a:t>피막제의</a:t>
            </a:r>
            <a:r>
              <a:rPr lang="ko-KR" altLang="en-US" sz="800" b="1" dirty="0">
                <a:ea typeface="나눔바른고딕" panose="020B0603020101020101"/>
              </a:rPr>
              <a:t> 도포 코팅 등 표면을 건조하여 인화성 물질의 증기가 발생하는 경우</a:t>
            </a:r>
            <a:endParaRPr lang="en-US" altLang="ko-KR" sz="800" b="1" dirty="0">
              <a:ea typeface="나눔바른고딕" panose="020B0603020101020101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800" b="1" dirty="0">
                <a:ea typeface="나눔바른고딕" panose="020B0603020101020101"/>
              </a:rPr>
              <a:t>건조를 통한 가연성 분말로 인해 분진이 발생하는 경우</a:t>
            </a:r>
            <a:endParaRPr lang="en-US" altLang="ko-KR" sz="800" b="1" dirty="0">
              <a:ea typeface="나눔바른고딕" panose="020B0603020101020101"/>
            </a:endParaRPr>
          </a:p>
        </p:txBody>
      </p:sp>
      <p:pic>
        <p:nvPicPr>
          <p:cNvPr id="47" name="그림 51" descr="004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8" b="34308"/>
          <a:stretch/>
        </p:blipFill>
        <p:spPr bwMode="auto">
          <a:xfrm flipH="1">
            <a:off x="372086" y="1552639"/>
            <a:ext cx="496011" cy="42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직사각형 47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295558" y="4312735"/>
            <a:ext cx="766099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>
                <a:ea typeface="나눔바른고딕" panose="020B0603020101020101"/>
              </a:rPr>
              <a:t> ① 발열 반응이 일어나는 반응 장치</a:t>
            </a:r>
            <a:endParaRPr lang="en-US" altLang="ko-KR" sz="1000" dirty="0">
              <a:ea typeface="나눔바른고딕" panose="020B0603020101020101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ea typeface="나눔바른고딕" panose="020B0603020101020101"/>
              </a:rPr>
              <a:t> </a:t>
            </a:r>
            <a:r>
              <a:rPr lang="ko-KR" altLang="en-US" sz="1000" dirty="0">
                <a:ea typeface="나눔바른고딕" panose="020B0603020101020101"/>
              </a:rPr>
              <a:t>② 증류 </a:t>
            </a:r>
            <a:r>
              <a:rPr lang="en-US" altLang="ko-KR" sz="1000" dirty="0">
                <a:ea typeface="나눔바른고딕" panose="020B0603020101020101"/>
              </a:rPr>
              <a:t>· </a:t>
            </a:r>
            <a:r>
              <a:rPr lang="ko-KR" altLang="en-US" sz="1000" dirty="0">
                <a:ea typeface="나눔바른고딕" panose="020B0603020101020101"/>
              </a:rPr>
              <a:t>정류 </a:t>
            </a:r>
            <a:r>
              <a:rPr lang="en-US" altLang="ko-KR" sz="1000" dirty="0">
                <a:ea typeface="나눔바른고딕" panose="020B0603020101020101"/>
              </a:rPr>
              <a:t>· </a:t>
            </a:r>
            <a:r>
              <a:rPr lang="ko-KR" altLang="en-US" sz="1000" dirty="0">
                <a:ea typeface="나눔바른고딕" panose="020B0603020101020101"/>
              </a:rPr>
              <a:t>증발 </a:t>
            </a:r>
            <a:r>
              <a:rPr lang="en-US" altLang="ko-KR" sz="1000" dirty="0">
                <a:ea typeface="나눔바른고딕" panose="020B0603020101020101"/>
              </a:rPr>
              <a:t>· </a:t>
            </a:r>
            <a:r>
              <a:rPr lang="ko-KR" altLang="en-US" sz="1000" dirty="0">
                <a:ea typeface="나눔바른고딕" panose="020B0603020101020101"/>
              </a:rPr>
              <a:t>추출 등 분리를 하는 장치</a:t>
            </a:r>
            <a:endParaRPr lang="en-US" altLang="ko-KR" sz="1000" dirty="0">
              <a:ea typeface="나눔바른고딕" panose="020B0603020101020101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ea typeface="나눔바른고딕" panose="020B0603020101020101"/>
              </a:rPr>
              <a:t> </a:t>
            </a:r>
            <a:r>
              <a:rPr lang="ko-KR" altLang="en-US" sz="1000" dirty="0">
                <a:ea typeface="나눔바른고딕" panose="020B0603020101020101"/>
              </a:rPr>
              <a:t>③ 가열시켜주는 물질의 온도가 가열되는 위험물질의 분해 온도 또는 발화점보다 높은 상태에서 운전되는 설비</a:t>
            </a:r>
            <a:endParaRPr lang="en-US" altLang="ko-KR" sz="1000" dirty="0">
              <a:ea typeface="나눔바른고딕" panose="020B0603020101020101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ea typeface="나눔바른고딕" panose="020B0603020101020101"/>
              </a:rPr>
              <a:t> </a:t>
            </a:r>
            <a:r>
              <a:rPr lang="ko-KR" altLang="en-US" sz="1000" dirty="0">
                <a:ea typeface="나눔바른고딕" panose="020B0603020101020101"/>
              </a:rPr>
              <a:t>④ 반응 폭주 등 이상 화학반응에 의하여 위험물질이 발생할 우려가 있는 설비</a:t>
            </a:r>
            <a:endParaRPr lang="en-US" altLang="ko-KR" sz="1000" dirty="0">
              <a:ea typeface="나눔바른고딕" panose="020B0603020101020101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ea typeface="나눔바른고딕" panose="020B0603020101020101"/>
              </a:rPr>
              <a:t> </a:t>
            </a:r>
            <a:r>
              <a:rPr lang="ko-KR" altLang="en-US" sz="1000" dirty="0">
                <a:ea typeface="나눔바른고딕" panose="020B0603020101020101"/>
              </a:rPr>
              <a:t>⑤ 온도가 섭씨 </a:t>
            </a:r>
            <a:r>
              <a:rPr lang="en-US" altLang="ko-KR" sz="1000" dirty="0">
                <a:ea typeface="나눔바른고딕" panose="020B0603020101020101"/>
              </a:rPr>
              <a:t>350</a:t>
            </a:r>
            <a:r>
              <a:rPr lang="ko-KR" altLang="en-US" sz="1000" dirty="0">
                <a:ea typeface="나눔바른고딕" panose="020B0603020101020101"/>
              </a:rPr>
              <a:t>도 이상이거나 게이지 압력이 </a:t>
            </a:r>
            <a:r>
              <a:rPr lang="en-US" altLang="ko-KR" sz="1000" dirty="0">
                <a:ea typeface="나눔바른고딕" panose="020B0603020101020101"/>
              </a:rPr>
              <a:t>980</a:t>
            </a:r>
            <a:r>
              <a:rPr lang="ko-KR" altLang="en-US" sz="1000" dirty="0">
                <a:ea typeface="나눔바른고딕" panose="020B0603020101020101"/>
              </a:rPr>
              <a:t>킬로 파스칼 이상인 상태에서 운전되는 설비</a:t>
            </a:r>
            <a:endParaRPr lang="en-US" altLang="ko-KR" sz="1000" dirty="0">
              <a:ea typeface="나눔바른고딕" panose="020B0603020101020101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ea typeface="나눔바른고딕" panose="020B0603020101020101"/>
              </a:rPr>
              <a:t> </a:t>
            </a:r>
            <a:r>
              <a:rPr lang="ko-KR" altLang="en-US" sz="1000" dirty="0">
                <a:ea typeface="나눔바른고딕" panose="020B0603020101020101"/>
              </a:rPr>
              <a:t>⑥ 가열로 또는 가열기</a:t>
            </a:r>
            <a:endParaRPr lang="en-US" altLang="ko-KR" sz="800" dirty="0">
              <a:ea typeface="나눔바른고딕" panose="020B0603020101020101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540D08E-33C3-4E37-BD76-470E32BCDBDE}"/>
              </a:ext>
            </a:extLst>
          </p:cNvPr>
          <p:cNvSpPr txBox="1"/>
          <p:nvPr/>
        </p:nvSpPr>
        <p:spPr>
          <a:xfrm>
            <a:off x="3386331" y="393810"/>
            <a:ext cx="39212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srgbClr val="342518">
                      <a:alpha val="40000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3200" dirty="0">
                <a:solidFill>
                  <a:srgbClr val="012469"/>
                </a:solidFill>
                <a:effectLst/>
              </a:rPr>
              <a:t>유해</a:t>
            </a:r>
            <a:r>
              <a:rPr lang="en-US" altLang="ko-KR" sz="3200" dirty="0">
                <a:solidFill>
                  <a:srgbClr val="012469"/>
                </a:solidFill>
                <a:effectLst/>
              </a:rPr>
              <a:t>·</a:t>
            </a:r>
            <a:r>
              <a:rPr lang="ko-KR" altLang="en-US" sz="3200" dirty="0">
                <a:solidFill>
                  <a:srgbClr val="012469"/>
                </a:solidFill>
                <a:effectLst/>
              </a:rPr>
              <a:t>위험방지계획서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5BAAE79F-8DEF-49FC-B248-E53517F158D3}"/>
              </a:ext>
            </a:extLst>
          </p:cNvPr>
          <p:cNvSpPr/>
          <p:nvPr/>
        </p:nvSpPr>
        <p:spPr>
          <a:xfrm>
            <a:off x="678391" y="47572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latinLnBrk="1"/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돋움" pitchFamily="18" charset="-127"/>
              </a:rPr>
              <a:t>허가업무</a:t>
            </a:r>
            <a:endParaRPr lang="en-US" altLang="ko-KR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돋움" pitchFamily="18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7737956" y="633531"/>
            <a:ext cx="2839314" cy="182577"/>
          </a:xfrm>
          <a:prstGeom prst="rect">
            <a:avLst/>
          </a:prstGeom>
          <a:gradFill flip="none" rotWithShape="1">
            <a:gsLst>
              <a:gs pos="0">
                <a:srgbClr val="E1F3FD"/>
              </a:gs>
              <a:gs pos="100000">
                <a:srgbClr val="F0F9F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304701" y="6218128"/>
            <a:ext cx="692064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/>
              <a:t> </a:t>
            </a:r>
            <a:r>
              <a:rPr lang="ko-KR" altLang="en-US" sz="1000" dirty="0"/>
              <a:t>열원 기준으로 </a:t>
            </a:r>
            <a:r>
              <a:rPr lang="ko-KR" altLang="en-US" sz="1000" dirty="0">
                <a:solidFill>
                  <a:srgbClr val="FF0000"/>
                </a:solidFill>
              </a:rPr>
              <a:t>연료의 최대소비량이 시간당 </a:t>
            </a:r>
            <a:r>
              <a:rPr lang="en-US" altLang="ko-KR" sz="1000" dirty="0">
                <a:solidFill>
                  <a:srgbClr val="FF0000"/>
                </a:solidFill>
              </a:rPr>
              <a:t>50</a:t>
            </a:r>
            <a:r>
              <a:rPr lang="ko-KR" altLang="en-US" sz="1000" dirty="0">
                <a:solidFill>
                  <a:srgbClr val="FF0000"/>
                </a:solidFill>
              </a:rPr>
              <a:t>킬로그램 이상이거나 최대소비전력이 </a:t>
            </a:r>
            <a:r>
              <a:rPr lang="en-US" altLang="ko-KR" sz="1000" dirty="0">
                <a:solidFill>
                  <a:srgbClr val="FF0000"/>
                </a:solidFill>
              </a:rPr>
              <a:t>50</a:t>
            </a:r>
            <a:r>
              <a:rPr lang="ko-KR" altLang="en-US" sz="1000" dirty="0" err="1">
                <a:solidFill>
                  <a:srgbClr val="FF0000"/>
                </a:solidFill>
              </a:rPr>
              <a:t>킬로와트</a:t>
            </a:r>
            <a:r>
              <a:rPr lang="ko-KR" altLang="en-US" sz="1000" dirty="0">
                <a:solidFill>
                  <a:srgbClr val="FF0000"/>
                </a:solidFill>
              </a:rPr>
              <a:t> 이상</a:t>
            </a:r>
            <a:r>
              <a:rPr lang="ko-KR" altLang="en-US" sz="1000" dirty="0"/>
              <a:t>인 다음의 설비를 설치</a:t>
            </a:r>
            <a:r>
              <a:rPr lang="en-US" altLang="ko-KR" sz="1000" dirty="0"/>
              <a:t>·</a:t>
            </a:r>
            <a:r>
              <a:rPr lang="ko-KR" altLang="en-US" sz="1000" dirty="0"/>
              <a:t>이전</a:t>
            </a:r>
            <a:r>
              <a:rPr lang="en-US" altLang="ko-KR" sz="1000" dirty="0"/>
              <a:t>·</a:t>
            </a:r>
            <a:r>
              <a:rPr lang="ko-KR" altLang="en-US" sz="1000" dirty="0"/>
              <a:t>변경하는 경우</a:t>
            </a:r>
            <a:endParaRPr lang="en-US" altLang="ko-KR" sz="1000" b="1" dirty="0">
              <a:ea typeface="나눔바른고딕" panose="020B0603020101020101"/>
            </a:endParaRPr>
          </a:p>
        </p:txBody>
      </p:sp>
    </p:spTree>
    <p:extLst>
      <p:ext uri="{BB962C8B-B14F-4D97-AF65-F5344CB8AC3E}">
        <p14:creationId xmlns:p14="http://schemas.microsoft.com/office/powerpoint/2010/main" val="3614403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4195" y="393811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  <a:cs typeface="함초롬돋움" pitchFamily="18" charset="-127"/>
              </a:rPr>
              <a:t>Ⅱ</a:t>
            </a:r>
            <a:endParaRPr lang="ko-KR" altLang="en-US" sz="3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나눔명조 ExtraBold" panose="02020603020101020101" pitchFamily="18" charset="-127"/>
              <a:ea typeface="나눔명조 ExtraBold" panose="02020603020101020101" pitchFamily="18" charset="-127"/>
              <a:cs typeface="함초롬돋움" pitchFamily="18" charset="-127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7737957" y="633531"/>
            <a:ext cx="2839314" cy="182577"/>
          </a:xfrm>
          <a:prstGeom prst="rect">
            <a:avLst/>
          </a:prstGeom>
          <a:gradFill flip="none" rotWithShape="1">
            <a:gsLst>
              <a:gs pos="0">
                <a:srgbClr val="E1F3FD"/>
              </a:gs>
              <a:gs pos="100000">
                <a:srgbClr val="F0F9F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19BA05AE-EB1C-476C-921E-ED25247D05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765"/>
          <a:stretch/>
        </p:blipFill>
        <p:spPr>
          <a:xfrm>
            <a:off x="0" y="1945977"/>
            <a:ext cx="10693929" cy="5613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그림 51" descr="004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8" b="34308"/>
          <a:stretch/>
        </p:blipFill>
        <p:spPr bwMode="auto">
          <a:xfrm flipH="1">
            <a:off x="372086" y="1552639"/>
            <a:ext cx="496011" cy="42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직사각형 48">
            <a:extLst>
              <a:ext uri="{FF2B5EF4-FFF2-40B4-BE49-F238E27FC236}">
                <a16:creationId xmlns:a16="http://schemas.microsoft.com/office/drawing/2014/main" id="{809830F2-703C-4CB3-B70E-BF49DC4D1D72}"/>
              </a:ext>
            </a:extLst>
          </p:cNvPr>
          <p:cNvSpPr/>
          <p:nvPr/>
        </p:nvSpPr>
        <p:spPr>
          <a:xfrm flipH="1">
            <a:off x="601231" y="1554897"/>
            <a:ext cx="586675" cy="419100"/>
          </a:xfrm>
          <a:prstGeom prst="rect">
            <a:avLst/>
          </a:prstGeom>
          <a:solidFill>
            <a:srgbClr val="007BA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4FBAA7E-9D54-4A02-9F9F-8A3E86660AAA}"/>
              </a:ext>
            </a:extLst>
          </p:cNvPr>
          <p:cNvSpPr txBox="1"/>
          <p:nvPr/>
        </p:nvSpPr>
        <p:spPr>
          <a:xfrm>
            <a:off x="1626723" y="1603164"/>
            <a:ext cx="110158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srgbClr val="342518">
                      <a:alpha val="40000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pPr fontAlgn="base"/>
            <a:r>
              <a:rPr lang="ko-KR" altLang="en-US" sz="1700" dirty="0">
                <a:solidFill>
                  <a:srgbClr val="012469"/>
                </a:solidFill>
                <a:effectLst/>
              </a:rPr>
              <a:t>대상설비 </a:t>
            </a:r>
          </a:p>
        </p:txBody>
      </p:sp>
      <p:sp>
        <p:nvSpPr>
          <p:cNvPr id="51" name="Freeform 154">
            <a:extLst>
              <a:ext uri="{FF2B5EF4-FFF2-40B4-BE49-F238E27FC236}">
                <a16:creationId xmlns:a16="http://schemas.microsoft.com/office/drawing/2014/main" id="{2275E51A-9B49-4B60-B529-DF93BAC5E7A2}"/>
              </a:ext>
            </a:extLst>
          </p:cNvPr>
          <p:cNvSpPr>
            <a:spLocks noEditPoints="1"/>
          </p:cNvSpPr>
          <p:nvPr/>
        </p:nvSpPr>
        <p:spPr bwMode="auto">
          <a:xfrm>
            <a:off x="1446550" y="1685183"/>
            <a:ext cx="175329" cy="175329"/>
          </a:xfrm>
          <a:custGeom>
            <a:avLst/>
            <a:gdLst>
              <a:gd name="T0" fmla="*/ 401 w 451"/>
              <a:gd name="T1" fmla="*/ 401 h 451"/>
              <a:gd name="T2" fmla="*/ 50 w 451"/>
              <a:gd name="T3" fmla="*/ 401 h 451"/>
              <a:gd name="T4" fmla="*/ 50 w 451"/>
              <a:gd name="T5" fmla="*/ 51 h 451"/>
              <a:gd name="T6" fmla="*/ 301 w 451"/>
              <a:gd name="T7" fmla="*/ 51 h 451"/>
              <a:gd name="T8" fmla="*/ 301 w 451"/>
              <a:gd name="T9" fmla="*/ 0 h 451"/>
              <a:gd name="T10" fmla="*/ 50 w 451"/>
              <a:gd name="T11" fmla="*/ 0 h 451"/>
              <a:gd name="T12" fmla="*/ 0 w 451"/>
              <a:gd name="T13" fmla="*/ 51 h 451"/>
              <a:gd name="T14" fmla="*/ 0 w 451"/>
              <a:gd name="T15" fmla="*/ 401 h 451"/>
              <a:gd name="T16" fmla="*/ 50 w 451"/>
              <a:gd name="T17" fmla="*/ 451 h 451"/>
              <a:gd name="T18" fmla="*/ 401 w 451"/>
              <a:gd name="T19" fmla="*/ 451 h 451"/>
              <a:gd name="T20" fmla="*/ 451 w 451"/>
              <a:gd name="T21" fmla="*/ 401 h 451"/>
              <a:gd name="T22" fmla="*/ 451 w 451"/>
              <a:gd name="T23" fmla="*/ 201 h 451"/>
              <a:gd name="T24" fmla="*/ 401 w 451"/>
              <a:gd name="T25" fmla="*/ 201 h 451"/>
              <a:gd name="T26" fmla="*/ 401 w 451"/>
              <a:gd name="T27" fmla="*/ 401 h 451"/>
              <a:gd name="T28" fmla="*/ 123 w 451"/>
              <a:gd name="T29" fmla="*/ 178 h 451"/>
              <a:gd name="T30" fmla="*/ 88 w 451"/>
              <a:gd name="T31" fmla="*/ 213 h 451"/>
              <a:gd name="T32" fmla="*/ 201 w 451"/>
              <a:gd name="T33" fmla="*/ 326 h 451"/>
              <a:gd name="T34" fmla="*/ 451 w 451"/>
              <a:gd name="T35" fmla="*/ 75 h 451"/>
              <a:gd name="T36" fmla="*/ 416 w 451"/>
              <a:gd name="T37" fmla="*/ 40 h 451"/>
              <a:gd name="T38" fmla="*/ 201 w 451"/>
              <a:gd name="T39" fmla="*/ 256 h 451"/>
              <a:gd name="T40" fmla="*/ 123 w 451"/>
              <a:gd name="T41" fmla="*/ 178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51" h="451">
                <a:moveTo>
                  <a:pt x="401" y="401"/>
                </a:moveTo>
                <a:lnTo>
                  <a:pt x="50" y="401"/>
                </a:lnTo>
                <a:lnTo>
                  <a:pt x="50" y="51"/>
                </a:lnTo>
                <a:lnTo>
                  <a:pt x="301" y="51"/>
                </a:lnTo>
                <a:lnTo>
                  <a:pt x="301" y="0"/>
                </a:lnTo>
                <a:lnTo>
                  <a:pt x="50" y="0"/>
                </a:lnTo>
                <a:cubicBezTo>
                  <a:pt x="23" y="0"/>
                  <a:pt x="0" y="23"/>
                  <a:pt x="0" y="51"/>
                </a:cubicBezTo>
                <a:lnTo>
                  <a:pt x="0" y="401"/>
                </a:lnTo>
                <a:cubicBezTo>
                  <a:pt x="0" y="429"/>
                  <a:pt x="23" y="451"/>
                  <a:pt x="50" y="451"/>
                </a:cubicBezTo>
                <a:lnTo>
                  <a:pt x="401" y="451"/>
                </a:lnTo>
                <a:cubicBezTo>
                  <a:pt x="429" y="451"/>
                  <a:pt x="451" y="429"/>
                  <a:pt x="451" y="401"/>
                </a:cubicBezTo>
                <a:lnTo>
                  <a:pt x="451" y="201"/>
                </a:lnTo>
                <a:lnTo>
                  <a:pt x="401" y="201"/>
                </a:lnTo>
                <a:lnTo>
                  <a:pt x="401" y="401"/>
                </a:lnTo>
                <a:close/>
                <a:moveTo>
                  <a:pt x="123" y="178"/>
                </a:moveTo>
                <a:lnTo>
                  <a:pt x="88" y="213"/>
                </a:lnTo>
                <a:lnTo>
                  <a:pt x="201" y="326"/>
                </a:lnTo>
                <a:lnTo>
                  <a:pt x="451" y="75"/>
                </a:lnTo>
                <a:lnTo>
                  <a:pt x="416" y="40"/>
                </a:lnTo>
                <a:lnTo>
                  <a:pt x="201" y="256"/>
                </a:lnTo>
                <a:lnTo>
                  <a:pt x="123" y="178"/>
                </a:lnTo>
                <a:close/>
              </a:path>
            </a:pathLst>
          </a:custGeom>
          <a:solidFill>
            <a:srgbClr val="0124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2" name="Freeform 337">
            <a:extLst>
              <a:ext uri="{FF2B5EF4-FFF2-40B4-BE49-F238E27FC236}">
                <a16:creationId xmlns:a16="http://schemas.microsoft.com/office/drawing/2014/main" id="{F8E34C93-0B9E-41A6-8034-04A74121C79F}"/>
              </a:ext>
            </a:extLst>
          </p:cNvPr>
          <p:cNvSpPr>
            <a:spLocks noEditPoints="1"/>
          </p:cNvSpPr>
          <p:nvPr/>
        </p:nvSpPr>
        <p:spPr bwMode="auto">
          <a:xfrm>
            <a:off x="795809" y="1615870"/>
            <a:ext cx="244520" cy="280304"/>
          </a:xfrm>
          <a:custGeom>
            <a:avLst/>
            <a:gdLst>
              <a:gd name="T0" fmla="*/ 218 w 332"/>
              <a:gd name="T1" fmla="*/ 1 h 379"/>
              <a:gd name="T2" fmla="*/ 32 w 332"/>
              <a:gd name="T3" fmla="*/ 1 h 379"/>
              <a:gd name="T4" fmla="*/ 12 w 332"/>
              <a:gd name="T5" fmla="*/ 12 h 379"/>
              <a:gd name="T6" fmla="*/ 0 w 332"/>
              <a:gd name="T7" fmla="*/ 39 h 379"/>
              <a:gd name="T8" fmla="*/ 3 w 332"/>
              <a:gd name="T9" fmla="*/ 355 h 379"/>
              <a:gd name="T10" fmla="*/ 12 w 332"/>
              <a:gd name="T11" fmla="*/ 367 h 379"/>
              <a:gd name="T12" fmla="*/ 32 w 332"/>
              <a:gd name="T13" fmla="*/ 378 h 379"/>
              <a:gd name="T14" fmla="*/ 300 w 332"/>
              <a:gd name="T15" fmla="*/ 378 h 379"/>
              <a:gd name="T16" fmla="*/ 321 w 332"/>
              <a:gd name="T17" fmla="*/ 367 h 379"/>
              <a:gd name="T18" fmla="*/ 331 w 332"/>
              <a:gd name="T19" fmla="*/ 347 h 379"/>
              <a:gd name="T20" fmla="*/ 331 w 332"/>
              <a:gd name="T21" fmla="*/ 115 h 379"/>
              <a:gd name="T22" fmla="*/ 221 w 332"/>
              <a:gd name="T23" fmla="*/ 44 h 379"/>
              <a:gd name="T24" fmla="*/ 233 w 332"/>
              <a:gd name="T25" fmla="*/ 110 h 379"/>
              <a:gd name="T26" fmla="*/ 225 w 332"/>
              <a:gd name="T27" fmla="*/ 106 h 379"/>
              <a:gd name="T28" fmla="*/ 221 w 332"/>
              <a:gd name="T29" fmla="*/ 44 h 379"/>
              <a:gd name="T30" fmla="*/ 302 w 332"/>
              <a:gd name="T31" fmla="*/ 343 h 379"/>
              <a:gd name="T32" fmla="*/ 297 w 332"/>
              <a:gd name="T33" fmla="*/ 348 h 379"/>
              <a:gd name="T34" fmla="*/ 36 w 332"/>
              <a:gd name="T35" fmla="*/ 348 h 379"/>
              <a:gd name="T36" fmla="*/ 31 w 332"/>
              <a:gd name="T37" fmla="*/ 343 h 379"/>
              <a:gd name="T38" fmla="*/ 31 w 332"/>
              <a:gd name="T39" fmla="*/ 35 h 379"/>
              <a:gd name="T40" fmla="*/ 39 w 332"/>
              <a:gd name="T41" fmla="*/ 29 h 379"/>
              <a:gd name="T42" fmla="*/ 203 w 332"/>
              <a:gd name="T43" fmla="*/ 102 h 379"/>
              <a:gd name="T44" fmla="*/ 213 w 332"/>
              <a:gd name="T45" fmla="*/ 119 h 379"/>
              <a:gd name="T46" fmla="*/ 230 w 332"/>
              <a:gd name="T47" fmla="*/ 128 h 379"/>
              <a:gd name="T48" fmla="*/ 302 w 332"/>
              <a:gd name="T49" fmla="*/ 340 h 379"/>
              <a:gd name="T50" fmla="*/ 138 w 332"/>
              <a:gd name="T51" fmla="*/ 58 h 379"/>
              <a:gd name="T52" fmla="*/ 77 w 332"/>
              <a:gd name="T53" fmla="*/ 58 h 379"/>
              <a:gd name="T54" fmla="*/ 72 w 332"/>
              <a:gd name="T55" fmla="*/ 123 h 379"/>
              <a:gd name="T56" fmla="*/ 77 w 332"/>
              <a:gd name="T57" fmla="*/ 131 h 379"/>
              <a:gd name="T58" fmla="*/ 140 w 332"/>
              <a:gd name="T59" fmla="*/ 131 h 379"/>
              <a:gd name="T60" fmla="*/ 146 w 332"/>
              <a:gd name="T61" fmla="*/ 76 h 379"/>
              <a:gd name="T62" fmla="*/ 168 w 332"/>
              <a:gd name="T63" fmla="*/ 50 h 379"/>
              <a:gd name="T64" fmla="*/ 162 w 332"/>
              <a:gd name="T65" fmla="*/ 42 h 379"/>
              <a:gd name="T66" fmla="*/ 152 w 332"/>
              <a:gd name="T67" fmla="*/ 44 h 379"/>
              <a:gd name="T68" fmla="*/ 100 w 332"/>
              <a:gd name="T69" fmla="*/ 76 h 379"/>
              <a:gd name="T70" fmla="*/ 128 w 332"/>
              <a:gd name="T71" fmla="*/ 115 h 379"/>
              <a:gd name="T72" fmla="*/ 102 w 332"/>
              <a:gd name="T73" fmla="*/ 105 h 379"/>
              <a:gd name="T74" fmla="*/ 115 w 332"/>
              <a:gd name="T75" fmla="*/ 106 h 379"/>
              <a:gd name="T76" fmla="*/ 128 w 332"/>
              <a:gd name="T77" fmla="*/ 115 h 379"/>
              <a:gd name="T78" fmla="*/ 81 w 332"/>
              <a:gd name="T79" fmla="*/ 152 h 379"/>
              <a:gd name="T80" fmla="*/ 72 w 332"/>
              <a:gd name="T81" fmla="*/ 162 h 379"/>
              <a:gd name="T82" fmla="*/ 74 w 332"/>
              <a:gd name="T83" fmla="*/ 223 h 379"/>
              <a:gd name="T84" fmla="*/ 137 w 332"/>
              <a:gd name="T85" fmla="*/ 226 h 379"/>
              <a:gd name="T86" fmla="*/ 146 w 332"/>
              <a:gd name="T87" fmla="*/ 217 h 379"/>
              <a:gd name="T88" fmla="*/ 143 w 332"/>
              <a:gd name="T89" fmla="*/ 155 h 379"/>
              <a:gd name="T90" fmla="*/ 128 w 332"/>
              <a:gd name="T91" fmla="*/ 208 h 379"/>
              <a:gd name="T92" fmla="*/ 128 w 332"/>
              <a:gd name="T93" fmla="*/ 170 h 379"/>
              <a:gd name="T94" fmla="*/ 137 w 332"/>
              <a:gd name="T95" fmla="*/ 246 h 379"/>
              <a:gd name="T96" fmla="*/ 74 w 332"/>
              <a:gd name="T97" fmla="*/ 248 h 379"/>
              <a:gd name="T98" fmla="*/ 72 w 332"/>
              <a:gd name="T99" fmla="*/ 312 h 379"/>
              <a:gd name="T100" fmla="*/ 81 w 332"/>
              <a:gd name="T101" fmla="*/ 320 h 379"/>
              <a:gd name="T102" fmla="*/ 143 w 332"/>
              <a:gd name="T103" fmla="*/ 318 h 379"/>
              <a:gd name="T104" fmla="*/ 146 w 332"/>
              <a:gd name="T105" fmla="*/ 255 h 379"/>
              <a:gd name="T106" fmla="*/ 137 w 332"/>
              <a:gd name="T107" fmla="*/ 246 h 379"/>
              <a:gd name="T108" fmla="*/ 89 w 332"/>
              <a:gd name="T109" fmla="*/ 303 h 379"/>
              <a:gd name="T110" fmla="*/ 128 w 332"/>
              <a:gd name="T111" fmla="*/ 303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2" h="379">
                <a:moveTo>
                  <a:pt x="327" y="109"/>
                </a:moveTo>
                <a:lnTo>
                  <a:pt x="222" y="4"/>
                </a:lnTo>
                <a:lnTo>
                  <a:pt x="222" y="4"/>
                </a:lnTo>
                <a:lnTo>
                  <a:pt x="218" y="1"/>
                </a:lnTo>
                <a:lnTo>
                  <a:pt x="212" y="0"/>
                </a:lnTo>
                <a:lnTo>
                  <a:pt x="39" y="0"/>
                </a:lnTo>
                <a:lnTo>
                  <a:pt x="39" y="0"/>
                </a:lnTo>
                <a:lnTo>
                  <a:pt x="32" y="1"/>
                </a:lnTo>
                <a:lnTo>
                  <a:pt x="24" y="3"/>
                </a:lnTo>
                <a:lnTo>
                  <a:pt x="18" y="6"/>
                </a:lnTo>
                <a:lnTo>
                  <a:pt x="12" y="12"/>
                </a:lnTo>
                <a:lnTo>
                  <a:pt x="12" y="12"/>
                </a:lnTo>
                <a:lnTo>
                  <a:pt x="7" y="17"/>
                </a:lnTo>
                <a:lnTo>
                  <a:pt x="3" y="23"/>
                </a:lnTo>
                <a:lnTo>
                  <a:pt x="1" y="31"/>
                </a:lnTo>
                <a:lnTo>
                  <a:pt x="0" y="39"/>
                </a:lnTo>
                <a:lnTo>
                  <a:pt x="0" y="340"/>
                </a:lnTo>
                <a:lnTo>
                  <a:pt x="0" y="340"/>
                </a:lnTo>
                <a:lnTo>
                  <a:pt x="1" y="347"/>
                </a:lnTo>
                <a:lnTo>
                  <a:pt x="3" y="355"/>
                </a:lnTo>
                <a:lnTo>
                  <a:pt x="7" y="362"/>
                </a:lnTo>
                <a:lnTo>
                  <a:pt x="12" y="367"/>
                </a:lnTo>
                <a:lnTo>
                  <a:pt x="12" y="367"/>
                </a:lnTo>
                <a:lnTo>
                  <a:pt x="12" y="367"/>
                </a:lnTo>
                <a:lnTo>
                  <a:pt x="12" y="367"/>
                </a:lnTo>
                <a:lnTo>
                  <a:pt x="18" y="371"/>
                </a:lnTo>
                <a:lnTo>
                  <a:pt x="24" y="376"/>
                </a:lnTo>
                <a:lnTo>
                  <a:pt x="32" y="378"/>
                </a:lnTo>
                <a:lnTo>
                  <a:pt x="39" y="379"/>
                </a:lnTo>
                <a:lnTo>
                  <a:pt x="293" y="379"/>
                </a:lnTo>
                <a:lnTo>
                  <a:pt x="293" y="379"/>
                </a:lnTo>
                <a:lnTo>
                  <a:pt x="300" y="378"/>
                </a:lnTo>
                <a:lnTo>
                  <a:pt x="308" y="376"/>
                </a:lnTo>
                <a:lnTo>
                  <a:pt x="314" y="372"/>
                </a:lnTo>
                <a:lnTo>
                  <a:pt x="320" y="367"/>
                </a:lnTo>
                <a:lnTo>
                  <a:pt x="321" y="367"/>
                </a:lnTo>
                <a:lnTo>
                  <a:pt x="321" y="367"/>
                </a:lnTo>
                <a:lnTo>
                  <a:pt x="325" y="362"/>
                </a:lnTo>
                <a:lnTo>
                  <a:pt x="328" y="355"/>
                </a:lnTo>
                <a:lnTo>
                  <a:pt x="331" y="347"/>
                </a:lnTo>
                <a:lnTo>
                  <a:pt x="332" y="340"/>
                </a:lnTo>
                <a:lnTo>
                  <a:pt x="332" y="120"/>
                </a:lnTo>
                <a:lnTo>
                  <a:pt x="332" y="120"/>
                </a:lnTo>
                <a:lnTo>
                  <a:pt x="331" y="115"/>
                </a:lnTo>
                <a:lnTo>
                  <a:pt x="327" y="109"/>
                </a:lnTo>
                <a:lnTo>
                  <a:pt x="327" y="109"/>
                </a:lnTo>
                <a:close/>
                <a:moveTo>
                  <a:pt x="221" y="44"/>
                </a:moveTo>
                <a:lnTo>
                  <a:pt x="221" y="44"/>
                </a:lnTo>
                <a:lnTo>
                  <a:pt x="288" y="112"/>
                </a:lnTo>
                <a:lnTo>
                  <a:pt x="236" y="112"/>
                </a:lnTo>
                <a:lnTo>
                  <a:pt x="236" y="112"/>
                </a:lnTo>
                <a:lnTo>
                  <a:pt x="233" y="110"/>
                </a:lnTo>
                <a:lnTo>
                  <a:pt x="231" y="109"/>
                </a:lnTo>
                <a:lnTo>
                  <a:pt x="225" y="106"/>
                </a:lnTo>
                <a:lnTo>
                  <a:pt x="225" y="106"/>
                </a:lnTo>
                <a:lnTo>
                  <a:pt x="225" y="106"/>
                </a:lnTo>
                <a:lnTo>
                  <a:pt x="222" y="101"/>
                </a:lnTo>
                <a:lnTo>
                  <a:pt x="221" y="95"/>
                </a:lnTo>
                <a:lnTo>
                  <a:pt x="221" y="44"/>
                </a:lnTo>
                <a:lnTo>
                  <a:pt x="221" y="44"/>
                </a:lnTo>
                <a:close/>
                <a:moveTo>
                  <a:pt x="302" y="340"/>
                </a:moveTo>
                <a:lnTo>
                  <a:pt x="302" y="340"/>
                </a:lnTo>
                <a:lnTo>
                  <a:pt x="302" y="340"/>
                </a:lnTo>
                <a:lnTo>
                  <a:pt x="302" y="343"/>
                </a:lnTo>
                <a:lnTo>
                  <a:pt x="300" y="346"/>
                </a:lnTo>
                <a:lnTo>
                  <a:pt x="300" y="346"/>
                </a:lnTo>
                <a:lnTo>
                  <a:pt x="300" y="346"/>
                </a:lnTo>
                <a:lnTo>
                  <a:pt x="297" y="348"/>
                </a:lnTo>
                <a:lnTo>
                  <a:pt x="293" y="350"/>
                </a:lnTo>
                <a:lnTo>
                  <a:pt x="39" y="350"/>
                </a:lnTo>
                <a:lnTo>
                  <a:pt x="39" y="350"/>
                </a:lnTo>
                <a:lnTo>
                  <a:pt x="36" y="348"/>
                </a:lnTo>
                <a:lnTo>
                  <a:pt x="33" y="346"/>
                </a:lnTo>
                <a:lnTo>
                  <a:pt x="33" y="346"/>
                </a:lnTo>
                <a:lnTo>
                  <a:pt x="33" y="346"/>
                </a:lnTo>
                <a:lnTo>
                  <a:pt x="31" y="343"/>
                </a:lnTo>
                <a:lnTo>
                  <a:pt x="30" y="340"/>
                </a:lnTo>
                <a:lnTo>
                  <a:pt x="30" y="39"/>
                </a:lnTo>
                <a:lnTo>
                  <a:pt x="30" y="39"/>
                </a:lnTo>
                <a:lnTo>
                  <a:pt x="31" y="35"/>
                </a:lnTo>
                <a:lnTo>
                  <a:pt x="33" y="32"/>
                </a:lnTo>
                <a:lnTo>
                  <a:pt x="33" y="32"/>
                </a:lnTo>
                <a:lnTo>
                  <a:pt x="36" y="30"/>
                </a:lnTo>
                <a:lnTo>
                  <a:pt x="39" y="29"/>
                </a:lnTo>
                <a:lnTo>
                  <a:pt x="203" y="29"/>
                </a:lnTo>
                <a:lnTo>
                  <a:pt x="203" y="95"/>
                </a:lnTo>
                <a:lnTo>
                  <a:pt x="203" y="95"/>
                </a:lnTo>
                <a:lnTo>
                  <a:pt x="203" y="102"/>
                </a:lnTo>
                <a:lnTo>
                  <a:pt x="206" y="108"/>
                </a:lnTo>
                <a:lnTo>
                  <a:pt x="209" y="114"/>
                </a:lnTo>
                <a:lnTo>
                  <a:pt x="212" y="118"/>
                </a:lnTo>
                <a:lnTo>
                  <a:pt x="213" y="119"/>
                </a:lnTo>
                <a:lnTo>
                  <a:pt x="213" y="119"/>
                </a:lnTo>
                <a:lnTo>
                  <a:pt x="218" y="122"/>
                </a:lnTo>
                <a:lnTo>
                  <a:pt x="223" y="126"/>
                </a:lnTo>
                <a:lnTo>
                  <a:pt x="230" y="128"/>
                </a:lnTo>
                <a:lnTo>
                  <a:pt x="236" y="129"/>
                </a:lnTo>
                <a:lnTo>
                  <a:pt x="302" y="129"/>
                </a:lnTo>
                <a:lnTo>
                  <a:pt x="302" y="340"/>
                </a:lnTo>
                <a:lnTo>
                  <a:pt x="302" y="340"/>
                </a:lnTo>
                <a:close/>
                <a:moveTo>
                  <a:pt x="152" y="44"/>
                </a:moveTo>
                <a:lnTo>
                  <a:pt x="152" y="44"/>
                </a:lnTo>
                <a:lnTo>
                  <a:pt x="138" y="58"/>
                </a:lnTo>
                <a:lnTo>
                  <a:pt x="138" y="58"/>
                </a:lnTo>
                <a:lnTo>
                  <a:pt x="137" y="58"/>
                </a:lnTo>
                <a:lnTo>
                  <a:pt x="81" y="58"/>
                </a:lnTo>
                <a:lnTo>
                  <a:pt x="81" y="58"/>
                </a:lnTo>
                <a:lnTo>
                  <a:pt x="77" y="58"/>
                </a:lnTo>
                <a:lnTo>
                  <a:pt x="74" y="60"/>
                </a:lnTo>
                <a:lnTo>
                  <a:pt x="72" y="64"/>
                </a:lnTo>
                <a:lnTo>
                  <a:pt x="72" y="67"/>
                </a:lnTo>
                <a:lnTo>
                  <a:pt x="72" y="123"/>
                </a:lnTo>
                <a:lnTo>
                  <a:pt x="72" y="123"/>
                </a:lnTo>
                <a:lnTo>
                  <a:pt x="72" y="127"/>
                </a:lnTo>
                <a:lnTo>
                  <a:pt x="74" y="129"/>
                </a:lnTo>
                <a:lnTo>
                  <a:pt x="77" y="131"/>
                </a:lnTo>
                <a:lnTo>
                  <a:pt x="81" y="132"/>
                </a:lnTo>
                <a:lnTo>
                  <a:pt x="137" y="132"/>
                </a:lnTo>
                <a:lnTo>
                  <a:pt x="137" y="132"/>
                </a:lnTo>
                <a:lnTo>
                  <a:pt x="140" y="131"/>
                </a:lnTo>
                <a:lnTo>
                  <a:pt x="143" y="129"/>
                </a:lnTo>
                <a:lnTo>
                  <a:pt x="145" y="127"/>
                </a:lnTo>
                <a:lnTo>
                  <a:pt x="146" y="123"/>
                </a:lnTo>
                <a:lnTo>
                  <a:pt x="146" y="76"/>
                </a:lnTo>
                <a:lnTo>
                  <a:pt x="165" y="56"/>
                </a:lnTo>
                <a:lnTo>
                  <a:pt x="165" y="56"/>
                </a:lnTo>
                <a:lnTo>
                  <a:pt x="166" y="53"/>
                </a:lnTo>
                <a:lnTo>
                  <a:pt x="168" y="50"/>
                </a:lnTo>
                <a:lnTo>
                  <a:pt x="166" y="46"/>
                </a:lnTo>
                <a:lnTo>
                  <a:pt x="165" y="44"/>
                </a:lnTo>
                <a:lnTo>
                  <a:pt x="165" y="44"/>
                </a:lnTo>
                <a:lnTo>
                  <a:pt x="162" y="42"/>
                </a:lnTo>
                <a:lnTo>
                  <a:pt x="159" y="41"/>
                </a:lnTo>
                <a:lnTo>
                  <a:pt x="156" y="42"/>
                </a:lnTo>
                <a:lnTo>
                  <a:pt x="152" y="44"/>
                </a:lnTo>
                <a:lnTo>
                  <a:pt x="152" y="44"/>
                </a:lnTo>
                <a:close/>
                <a:moveTo>
                  <a:pt x="121" y="76"/>
                </a:moveTo>
                <a:lnTo>
                  <a:pt x="121" y="76"/>
                </a:lnTo>
                <a:lnTo>
                  <a:pt x="110" y="87"/>
                </a:lnTo>
                <a:lnTo>
                  <a:pt x="100" y="76"/>
                </a:lnTo>
                <a:lnTo>
                  <a:pt x="121" y="76"/>
                </a:lnTo>
                <a:lnTo>
                  <a:pt x="121" y="76"/>
                </a:lnTo>
                <a:close/>
                <a:moveTo>
                  <a:pt x="128" y="115"/>
                </a:moveTo>
                <a:lnTo>
                  <a:pt x="128" y="115"/>
                </a:lnTo>
                <a:lnTo>
                  <a:pt x="89" y="115"/>
                </a:lnTo>
                <a:lnTo>
                  <a:pt x="89" y="90"/>
                </a:lnTo>
                <a:lnTo>
                  <a:pt x="102" y="105"/>
                </a:lnTo>
                <a:lnTo>
                  <a:pt x="102" y="105"/>
                </a:lnTo>
                <a:lnTo>
                  <a:pt x="106" y="107"/>
                </a:lnTo>
                <a:lnTo>
                  <a:pt x="109" y="108"/>
                </a:lnTo>
                <a:lnTo>
                  <a:pt x="112" y="107"/>
                </a:lnTo>
                <a:lnTo>
                  <a:pt x="115" y="106"/>
                </a:lnTo>
                <a:lnTo>
                  <a:pt x="115" y="105"/>
                </a:lnTo>
                <a:lnTo>
                  <a:pt x="128" y="93"/>
                </a:lnTo>
                <a:lnTo>
                  <a:pt x="128" y="115"/>
                </a:lnTo>
                <a:lnTo>
                  <a:pt x="128" y="115"/>
                </a:lnTo>
                <a:close/>
                <a:moveTo>
                  <a:pt x="137" y="152"/>
                </a:moveTo>
                <a:lnTo>
                  <a:pt x="137" y="152"/>
                </a:lnTo>
                <a:lnTo>
                  <a:pt x="81" y="152"/>
                </a:lnTo>
                <a:lnTo>
                  <a:pt x="81" y="152"/>
                </a:lnTo>
                <a:lnTo>
                  <a:pt x="77" y="153"/>
                </a:lnTo>
                <a:lnTo>
                  <a:pt x="74" y="155"/>
                </a:lnTo>
                <a:lnTo>
                  <a:pt x="72" y="157"/>
                </a:lnTo>
                <a:lnTo>
                  <a:pt x="72" y="162"/>
                </a:lnTo>
                <a:lnTo>
                  <a:pt x="72" y="217"/>
                </a:lnTo>
                <a:lnTo>
                  <a:pt x="72" y="217"/>
                </a:lnTo>
                <a:lnTo>
                  <a:pt x="72" y="221"/>
                </a:lnTo>
                <a:lnTo>
                  <a:pt x="74" y="223"/>
                </a:lnTo>
                <a:lnTo>
                  <a:pt x="77" y="226"/>
                </a:lnTo>
                <a:lnTo>
                  <a:pt x="81" y="226"/>
                </a:lnTo>
                <a:lnTo>
                  <a:pt x="137" y="226"/>
                </a:lnTo>
                <a:lnTo>
                  <a:pt x="137" y="226"/>
                </a:lnTo>
                <a:lnTo>
                  <a:pt x="140" y="226"/>
                </a:lnTo>
                <a:lnTo>
                  <a:pt x="143" y="223"/>
                </a:lnTo>
                <a:lnTo>
                  <a:pt x="145" y="221"/>
                </a:lnTo>
                <a:lnTo>
                  <a:pt x="146" y="217"/>
                </a:lnTo>
                <a:lnTo>
                  <a:pt x="146" y="162"/>
                </a:lnTo>
                <a:lnTo>
                  <a:pt x="146" y="162"/>
                </a:lnTo>
                <a:lnTo>
                  <a:pt x="145" y="157"/>
                </a:lnTo>
                <a:lnTo>
                  <a:pt x="143" y="155"/>
                </a:lnTo>
                <a:lnTo>
                  <a:pt x="140" y="153"/>
                </a:lnTo>
                <a:lnTo>
                  <a:pt x="137" y="152"/>
                </a:lnTo>
                <a:lnTo>
                  <a:pt x="137" y="152"/>
                </a:lnTo>
                <a:close/>
                <a:moveTo>
                  <a:pt x="128" y="208"/>
                </a:moveTo>
                <a:lnTo>
                  <a:pt x="128" y="208"/>
                </a:lnTo>
                <a:lnTo>
                  <a:pt x="89" y="208"/>
                </a:lnTo>
                <a:lnTo>
                  <a:pt x="89" y="170"/>
                </a:lnTo>
                <a:lnTo>
                  <a:pt x="128" y="170"/>
                </a:lnTo>
                <a:lnTo>
                  <a:pt x="128" y="208"/>
                </a:lnTo>
                <a:lnTo>
                  <a:pt x="128" y="208"/>
                </a:lnTo>
                <a:close/>
                <a:moveTo>
                  <a:pt x="137" y="246"/>
                </a:moveTo>
                <a:lnTo>
                  <a:pt x="137" y="246"/>
                </a:lnTo>
                <a:lnTo>
                  <a:pt x="81" y="246"/>
                </a:lnTo>
                <a:lnTo>
                  <a:pt x="81" y="246"/>
                </a:lnTo>
                <a:lnTo>
                  <a:pt x="77" y="247"/>
                </a:lnTo>
                <a:lnTo>
                  <a:pt x="74" y="248"/>
                </a:lnTo>
                <a:lnTo>
                  <a:pt x="72" y="252"/>
                </a:lnTo>
                <a:lnTo>
                  <a:pt x="72" y="255"/>
                </a:lnTo>
                <a:lnTo>
                  <a:pt x="72" y="312"/>
                </a:lnTo>
                <a:lnTo>
                  <a:pt x="72" y="312"/>
                </a:lnTo>
                <a:lnTo>
                  <a:pt x="72" y="315"/>
                </a:lnTo>
                <a:lnTo>
                  <a:pt x="74" y="318"/>
                </a:lnTo>
                <a:lnTo>
                  <a:pt x="77" y="319"/>
                </a:lnTo>
                <a:lnTo>
                  <a:pt x="81" y="320"/>
                </a:lnTo>
                <a:lnTo>
                  <a:pt x="137" y="320"/>
                </a:lnTo>
                <a:lnTo>
                  <a:pt x="137" y="320"/>
                </a:lnTo>
                <a:lnTo>
                  <a:pt x="140" y="319"/>
                </a:lnTo>
                <a:lnTo>
                  <a:pt x="143" y="318"/>
                </a:lnTo>
                <a:lnTo>
                  <a:pt x="145" y="315"/>
                </a:lnTo>
                <a:lnTo>
                  <a:pt x="146" y="312"/>
                </a:lnTo>
                <a:lnTo>
                  <a:pt x="146" y="255"/>
                </a:lnTo>
                <a:lnTo>
                  <a:pt x="146" y="255"/>
                </a:lnTo>
                <a:lnTo>
                  <a:pt x="145" y="252"/>
                </a:lnTo>
                <a:lnTo>
                  <a:pt x="143" y="248"/>
                </a:lnTo>
                <a:lnTo>
                  <a:pt x="140" y="247"/>
                </a:lnTo>
                <a:lnTo>
                  <a:pt x="137" y="246"/>
                </a:lnTo>
                <a:lnTo>
                  <a:pt x="137" y="246"/>
                </a:lnTo>
                <a:close/>
                <a:moveTo>
                  <a:pt x="128" y="303"/>
                </a:moveTo>
                <a:lnTo>
                  <a:pt x="128" y="303"/>
                </a:lnTo>
                <a:lnTo>
                  <a:pt x="89" y="303"/>
                </a:lnTo>
                <a:lnTo>
                  <a:pt x="89" y="264"/>
                </a:lnTo>
                <a:lnTo>
                  <a:pt x="128" y="264"/>
                </a:lnTo>
                <a:lnTo>
                  <a:pt x="128" y="303"/>
                </a:lnTo>
                <a:lnTo>
                  <a:pt x="128" y="30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1228133" y="2172930"/>
            <a:ext cx="1414484" cy="538943"/>
          </a:xfrm>
          <a:prstGeom prst="rect">
            <a:avLst/>
          </a:prstGeom>
          <a:gradFill flip="none" rotWithShape="1">
            <a:gsLst>
              <a:gs pos="100000">
                <a:srgbClr val="00598A"/>
              </a:gs>
              <a:gs pos="31000">
                <a:srgbClr val="0075B6"/>
              </a:gs>
            </a:gsLst>
            <a:path path="circle">
              <a:fillToRect r="100000" b="100000"/>
            </a:path>
            <a:tileRect l="-100000" t="-100000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가스집합용접장치</a:t>
            </a:r>
            <a:endParaRPr lang="en-US" altLang="ko-KR" sz="12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endParaRPr lang="ko-KR" altLang="en-US" sz="16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1289462" y="2440971"/>
            <a:ext cx="1353155" cy="27090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304702" y="2449914"/>
            <a:ext cx="690661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/>
              <a:t> </a:t>
            </a:r>
            <a:r>
              <a:rPr lang="ko-KR" altLang="en-US" sz="1000" dirty="0">
                <a:ea typeface="나눔바른고딕" panose="020B0603020101020101"/>
              </a:rPr>
              <a:t>용접 </a:t>
            </a:r>
            <a:r>
              <a:rPr lang="en-US" altLang="ko-KR" sz="1000" dirty="0">
                <a:ea typeface="나눔바른고딕" panose="020B0603020101020101"/>
              </a:rPr>
              <a:t>· </a:t>
            </a:r>
            <a:r>
              <a:rPr lang="ko-KR" altLang="en-US" sz="1000" dirty="0" err="1">
                <a:ea typeface="나눔바른고딕" panose="020B0603020101020101"/>
              </a:rPr>
              <a:t>용단용으로</a:t>
            </a:r>
            <a:r>
              <a:rPr lang="ko-KR" altLang="en-US" sz="1000" dirty="0">
                <a:ea typeface="나눔바른고딕" panose="020B0603020101020101"/>
              </a:rPr>
              <a:t> </a:t>
            </a:r>
            <a:r>
              <a:rPr lang="en-US" altLang="ko-KR" sz="1000" dirty="0">
                <a:ea typeface="나눔바른고딕" panose="020B0603020101020101"/>
              </a:rPr>
              <a:t>1</a:t>
            </a:r>
            <a:r>
              <a:rPr lang="ko-KR" altLang="en-US" sz="1000" dirty="0">
                <a:ea typeface="나눔바른고딕" panose="020B0603020101020101"/>
              </a:rPr>
              <a:t>개 이상의 가스저장용기 또는 탱크를 연결한 고정식 가스집합장치로부터 용접토치까지의 </a:t>
            </a:r>
            <a:r>
              <a:rPr lang="ko-KR" altLang="en-US" sz="1000" dirty="0" err="1">
                <a:ea typeface="나눔바른고딕" panose="020B0603020101020101"/>
              </a:rPr>
              <a:t>일관설비로</a:t>
            </a:r>
            <a:r>
              <a:rPr lang="ko-KR" altLang="en-US" sz="1000" dirty="0">
                <a:ea typeface="나눔바른고딕" panose="020B0603020101020101"/>
              </a:rPr>
              <a:t> </a:t>
            </a:r>
            <a:r>
              <a:rPr lang="ko-KR" altLang="en-US" sz="1000" dirty="0">
                <a:solidFill>
                  <a:srgbClr val="FF0000"/>
                </a:solidFill>
                <a:ea typeface="나눔바른고딕" panose="020B0603020101020101"/>
              </a:rPr>
              <a:t>인화성 가스 </a:t>
            </a:r>
            <a:r>
              <a:rPr lang="ko-KR" altLang="en-US" sz="1000" dirty="0" err="1">
                <a:solidFill>
                  <a:srgbClr val="FF0000"/>
                </a:solidFill>
                <a:ea typeface="나눔바른고딕" panose="020B0603020101020101"/>
              </a:rPr>
              <a:t>집합량이</a:t>
            </a:r>
            <a:r>
              <a:rPr lang="ko-KR" altLang="en-US" sz="1000" dirty="0">
                <a:solidFill>
                  <a:srgbClr val="FF0000"/>
                </a:solidFill>
                <a:ea typeface="나눔바른고딕" panose="020B0603020101020101"/>
              </a:rPr>
              <a:t> </a:t>
            </a:r>
            <a:r>
              <a:rPr lang="en-US" altLang="ko-KR" sz="1000" dirty="0">
                <a:solidFill>
                  <a:srgbClr val="FF0000"/>
                </a:solidFill>
                <a:ea typeface="나눔바른고딕" panose="020B0603020101020101"/>
              </a:rPr>
              <a:t>1,000kg </a:t>
            </a:r>
            <a:r>
              <a:rPr lang="ko-KR" altLang="en-US" sz="1000" dirty="0">
                <a:solidFill>
                  <a:srgbClr val="FF0000"/>
                </a:solidFill>
                <a:ea typeface="나눔바른고딕" panose="020B0603020101020101"/>
              </a:rPr>
              <a:t>이상</a:t>
            </a:r>
            <a:r>
              <a:rPr lang="ko-KR" altLang="en-US" sz="1000" dirty="0">
                <a:ea typeface="나눔바른고딕" panose="020B0603020101020101"/>
              </a:rPr>
              <a:t>인 것</a:t>
            </a:r>
            <a:endParaRPr lang="en-US" altLang="ko-KR" sz="1000" b="1" dirty="0">
              <a:ea typeface="나눔바른고딕" panose="020B0603020101020101"/>
            </a:endParaRPr>
          </a:p>
        </p:txBody>
      </p:sp>
      <p:sp>
        <p:nvSpPr>
          <p:cNvPr id="60" name="타원 59"/>
          <p:cNvSpPr/>
          <p:nvPr/>
        </p:nvSpPr>
        <p:spPr>
          <a:xfrm>
            <a:off x="1344837" y="2548128"/>
            <a:ext cx="45719" cy="4572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228132" y="2947431"/>
            <a:ext cx="3448644" cy="538943"/>
          </a:xfrm>
          <a:prstGeom prst="rect">
            <a:avLst/>
          </a:prstGeom>
          <a:gradFill flip="none" rotWithShape="1">
            <a:gsLst>
              <a:gs pos="100000">
                <a:srgbClr val="00598A"/>
              </a:gs>
              <a:gs pos="31000">
                <a:srgbClr val="0075B6"/>
              </a:gs>
            </a:gsLst>
            <a:path path="circle">
              <a:fillToRect r="100000" b="100000"/>
            </a:path>
            <a:tileRect l="-100000" t="-100000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허가 </a:t>
            </a:r>
            <a:r>
              <a:rPr lang="en-US" altLang="ko-KR" sz="1200" dirty="0"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 </a:t>
            </a:r>
            <a:r>
              <a:rPr lang="ko-KR" altLang="en-US" sz="1200" dirty="0"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관리대상 유해물질 및 </a:t>
            </a:r>
            <a:r>
              <a:rPr lang="ko-KR" altLang="en-US" sz="1200" dirty="0" err="1"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분진작업</a:t>
            </a:r>
            <a:r>
              <a:rPr lang="ko-KR" altLang="en-US" sz="1200" dirty="0"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관련설비</a:t>
            </a:r>
            <a:endParaRPr lang="en-US" altLang="ko-KR" sz="12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endParaRPr lang="ko-KR" altLang="en-US" sz="16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1289461" y="3216902"/>
            <a:ext cx="3387315" cy="27090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타원 63"/>
          <p:cNvSpPr/>
          <p:nvPr/>
        </p:nvSpPr>
        <p:spPr>
          <a:xfrm>
            <a:off x="1344837" y="3306633"/>
            <a:ext cx="45719" cy="4572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304702" y="3749062"/>
            <a:ext cx="6906610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/>
              <a:t> </a:t>
            </a:r>
            <a:r>
              <a:rPr lang="ko-KR" altLang="en-US" sz="1000" dirty="0">
                <a:ea typeface="나눔바른고딕" panose="020B0603020101020101"/>
              </a:rPr>
              <a:t>안전검사 </a:t>
            </a:r>
            <a:r>
              <a:rPr lang="ko-KR" altLang="en-US" sz="1000" dirty="0" err="1">
                <a:ea typeface="나눔바른고딕" panose="020B0603020101020101"/>
              </a:rPr>
              <a:t>대상물질</a:t>
            </a:r>
            <a:r>
              <a:rPr lang="ko-KR" altLang="en-US" sz="1000" dirty="0">
                <a:ea typeface="나눔바른고딕" panose="020B0603020101020101"/>
              </a:rPr>
              <a:t> </a:t>
            </a:r>
            <a:r>
              <a:rPr lang="en-US" altLang="ko-KR" sz="1000" dirty="0">
                <a:ea typeface="나눔바른고딕" panose="020B0603020101020101"/>
              </a:rPr>
              <a:t>49</a:t>
            </a:r>
            <a:r>
              <a:rPr lang="ko-KR" altLang="en-US" sz="1000" dirty="0" err="1">
                <a:ea typeface="나눔바른고딕" panose="020B0603020101020101"/>
              </a:rPr>
              <a:t>종이외</a:t>
            </a:r>
            <a:r>
              <a:rPr lang="ko-KR" altLang="en-US" sz="1000" dirty="0">
                <a:ea typeface="나눔바른고딕" panose="020B0603020101020101"/>
              </a:rPr>
              <a:t> </a:t>
            </a:r>
            <a:r>
              <a:rPr lang="ko-KR" altLang="en-US" sz="1000" b="1" dirty="0">
                <a:solidFill>
                  <a:srgbClr val="002060"/>
                </a:solidFill>
                <a:ea typeface="나눔바른고딕" panose="020B0603020101020101"/>
              </a:rPr>
              <a:t>허가대상 또는 관리대상 물질</a:t>
            </a:r>
            <a:r>
              <a:rPr lang="ko-KR" altLang="en-US" sz="1000" dirty="0">
                <a:ea typeface="나눔바른고딕" panose="020B0603020101020101"/>
              </a:rPr>
              <a:t>로부터 나오는 가스 </a:t>
            </a:r>
            <a:r>
              <a:rPr lang="en-US" altLang="ko-KR" sz="1000" dirty="0">
                <a:ea typeface="나눔바른고딕" panose="020B0603020101020101"/>
              </a:rPr>
              <a:t>· </a:t>
            </a:r>
            <a:r>
              <a:rPr lang="ko-KR" altLang="en-US" sz="1000" dirty="0">
                <a:ea typeface="나눔바른고딕" panose="020B0603020101020101"/>
              </a:rPr>
              <a:t>증기 또는 분진의 </a:t>
            </a:r>
            <a:r>
              <a:rPr lang="ko-KR" altLang="en-US" sz="1000" dirty="0" err="1">
                <a:ea typeface="나눔바른고딕" panose="020B0603020101020101"/>
              </a:rPr>
              <a:t>발산원을</a:t>
            </a:r>
            <a:r>
              <a:rPr lang="ko-KR" altLang="en-US" sz="1000" dirty="0">
                <a:ea typeface="나눔바른고딕" panose="020B0603020101020101"/>
              </a:rPr>
              <a:t> 밀폐 </a:t>
            </a:r>
            <a:r>
              <a:rPr lang="en-US" altLang="ko-KR" sz="1000" dirty="0">
                <a:ea typeface="나눔바른고딕" panose="020B0603020101020101"/>
              </a:rPr>
              <a:t>· </a:t>
            </a:r>
            <a:r>
              <a:rPr lang="ko-KR" altLang="en-US" sz="1000" dirty="0">
                <a:ea typeface="나눔바른고딕" panose="020B0603020101020101"/>
              </a:rPr>
              <a:t>제거하</a:t>
            </a:r>
            <a:endParaRPr lang="en-US" altLang="ko-KR" sz="1000" dirty="0">
              <a:ea typeface="나눔바른고딕" panose="020B0603020101020101"/>
            </a:endParaRPr>
          </a:p>
          <a:p>
            <a:r>
              <a:rPr lang="ko-KR" altLang="en-US" sz="1000" dirty="0">
                <a:ea typeface="나눔바른고딕" panose="020B0603020101020101"/>
              </a:rPr>
              <a:t>기 위해 설치하거나 </a:t>
            </a:r>
            <a:r>
              <a:rPr lang="ko-KR" altLang="en-US" sz="1000" b="1" dirty="0" err="1">
                <a:solidFill>
                  <a:srgbClr val="002060"/>
                </a:solidFill>
                <a:ea typeface="나눔바른고딕" panose="020B0603020101020101"/>
              </a:rPr>
              <a:t>분진작업을</a:t>
            </a:r>
            <a:r>
              <a:rPr lang="ko-KR" altLang="en-US" sz="1000" b="1" dirty="0">
                <a:solidFill>
                  <a:srgbClr val="002060"/>
                </a:solidFill>
                <a:ea typeface="나눔바른고딕" panose="020B0603020101020101"/>
              </a:rPr>
              <a:t> 하는 장소</a:t>
            </a:r>
            <a:r>
              <a:rPr lang="ko-KR" altLang="en-US" sz="1000" dirty="0">
                <a:ea typeface="나눔바른고딕" panose="020B0603020101020101"/>
              </a:rPr>
              <a:t>에 설치하는 국소배기장치</a:t>
            </a:r>
            <a:r>
              <a:rPr lang="en-US" altLang="ko-KR" sz="1000" dirty="0">
                <a:ea typeface="나눔바른고딕" panose="020B0603020101020101"/>
              </a:rPr>
              <a:t>(</a:t>
            </a:r>
            <a:r>
              <a:rPr lang="ko-KR" altLang="en-US" sz="1000" dirty="0">
                <a:ea typeface="나눔바른고딕" panose="020B0603020101020101"/>
              </a:rPr>
              <a:t>이동식 제외</a:t>
            </a:r>
            <a:r>
              <a:rPr lang="en-US" altLang="ko-KR" sz="1000" dirty="0">
                <a:ea typeface="나눔바른고딕" panose="020B0603020101020101"/>
              </a:rPr>
              <a:t>), </a:t>
            </a:r>
            <a:r>
              <a:rPr lang="ko-KR" altLang="en-US" sz="1000" dirty="0" err="1">
                <a:ea typeface="나눔바른고딕" panose="020B0603020101020101"/>
              </a:rPr>
              <a:t>밀폐설비</a:t>
            </a:r>
            <a:r>
              <a:rPr lang="ko-KR" altLang="en-US" sz="1000" dirty="0">
                <a:ea typeface="나눔바른고딕" panose="020B0603020101020101"/>
              </a:rPr>
              <a:t> 및 전체 환기장치</a:t>
            </a:r>
            <a:endParaRPr lang="en-US" altLang="ko-KR" sz="1000" dirty="0">
              <a:ea typeface="나눔바른고딕" panose="020B0603020101020101"/>
            </a:endParaRPr>
          </a:p>
          <a:p>
            <a:r>
              <a:rPr lang="ko-KR" altLang="en-US" sz="1000" dirty="0">
                <a:ea typeface="나눔바른고딕" panose="020B0603020101020101"/>
              </a:rPr>
              <a:t> </a:t>
            </a:r>
            <a:r>
              <a:rPr lang="en-US" altLang="ko-KR" sz="1000" b="1" dirty="0">
                <a:ea typeface="나눔바른고딕" panose="020B0603020101020101"/>
              </a:rPr>
              <a:t> </a:t>
            </a:r>
            <a:r>
              <a:rPr lang="en-US" altLang="ko-KR" sz="1000" b="1" dirty="0">
                <a:solidFill>
                  <a:srgbClr val="FF0000"/>
                </a:solidFill>
                <a:ea typeface="나눔바른고딕" panose="020B0603020101020101"/>
              </a:rPr>
              <a:t>(</a:t>
            </a:r>
            <a:r>
              <a:rPr lang="ko-KR" altLang="en-US" sz="1000" b="1" dirty="0" err="1">
                <a:solidFill>
                  <a:srgbClr val="FF0000"/>
                </a:solidFill>
                <a:ea typeface="나눔바른고딕" panose="020B0603020101020101"/>
              </a:rPr>
              <a:t>배풍량</a:t>
            </a:r>
            <a:r>
              <a:rPr lang="ko-KR" altLang="en-US" sz="1000" b="1" dirty="0">
                <a:solidFill>
                  <a:srgbClr val="FF0000"/>
                </a:solidFill>
                <a:ea typeface="나눔바른고딕" panose="020B0603020101020101"/>
              </a:rPr>
              <a:t> </a:t>
            </a:r>
            <a:r>
              <a:rPr lang="en-US" altLang="ko-KR" sz="1000" b="1" dirty="0">
                <a:solidFill>
                  <a:srgbClr val="FF0000"/>
                </a:solidFill>
                <a:ea typeface="나눔바른고딕" panose="020B0603020101020101"/>
              </a:rPr>
              <a:t>150</a:t>
            </a:r>
            <a:r>
              <a:rPr lang="ko-KR" altLang="en-US" sz="1000" b="1" dirty="0">
                <a:solidFill>
                  <a:srgbClr val="FF0000"/>
                </a:solidFill>
                <a:ea typeface="나눔바른고딕" panose="020B0603020101020101"/>
              </a:rPr>
              <a:t>㎥</a:t>
            </a:r>
            <a:r>
              <a:rPr lang="en-US" altLang="ko-KR" sz="1000" b="1" dirty="0">
                <a:solidFill>
                  <a:srgbClr val="FF0000"/>
                </a:solidFill>
                <a:ea typeface="나눔바른고딕" panose="020B0603020101020101"/>
              </a:rPr>
              <a:t>/</a:t>
            </a:r>
            <a:r>
              <a:rPr lang="ko-KR" altLang="en-US" sz="1000" b="1" dirty="0">
                <a:solidFill>
                  <a:srgbClr val="FF0000"/>
                </a:solidFill>
                <a:ea typeface="나눔바른고딕" panose="020B0603020101020101"/>
              </a:rPr>
              <a:t>분 이상</a:t>
            </a:r>
            <a:r>
              <a:rPr lang="en-US" altLang="ko-KR" sz="1000" b="1" dirty="0">
                <a:solidFill>
                  <a:srgbClr val="FF0000"/>
                </a:solidFill>
                <a:ea typeface="나눔바른고딕" panose="020B0603020101020101"/>
              </a:rPr>
              <a:t>)</a:t>
            </a:r>
          </a:p>
        </p:txBody>
      </p:sp>
      <p:sp>
        <p:nvSpPr>
          <p:cNvPr id="66" name="타원 65"/>
          <p:cNvSpPr/>
          <p:nvPr/>
        </p:nvSpPr>
        <p:spPr>
          <a:xfrm>
            <a:off x="1344837" y="3863077"/>
            <a:ext cx="45719" cy="4572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직사각형 66"/>
          <p:cNvSpPr/>
          <p:nvPr/>
        </p:nvSpPr>
        <p:spPr>
          <a:xfrm>
            <a:off x="1344837" y="4531443"/>
            <a:ext cx="5924643" cy="24246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대각선 방향의 모서리가 잘린 사각형 67"/>
          <p:cNvSpPr/>
          <p:nvPr/>
        </p:nvSpPr>
        <p:spPr>
          <a:xfrm>
            <a:off x="1390556" y="4386662"/>
            <a:ext cx="2591394" cy="289560"/>
          </a:xfrm>
          <a:prstGeom prst="snip2Diag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/>
              <a:t>        국소배기장치 안전검사 </a:t>
            </a:r>
            <a:r>
              <a:rPr lang="ko-KR" altLang="en-US" sz="1000" dirty="0" err="1"/>
              <a:t>대상물질</a:t>
            </a:r>
            <a:r>
              <a:rPr lang="ko-KR" altLang="en-US" sz="1000" dirty="0"/>
              <a:t> </a:t>
            </a:r>
            <a:r>
              <a:rPr lang="en-US" altLang="ko-KR" sz="1000" dirty="0"/>
              <a:t>49</a:t>
            </a:r>
            <a:r>
              <a:rPr lang="ko-KR" altLang="en-US" sz="1000" dirty="0"/>
              <a:t>종</a:t>
            </a:r>
          </a:p>
        </p:txBody>
      </p:sp>
      <p:pic>
        <p:nvPicPr>
          <p:cNvPr id="69" name="그림 6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550" y="4369886"/>
            <a:ext cx="305397" cy="242066"/>
          </a:xfrm>
          <a:prstGeom prst="rect">
            <a:avLst/>
          </a:prstGeom>
        </p:spPr>
      </p:pic>
      <p:sp>
        <p:nvSpPr>
          <p:cNvPr id="70" name="직사각형 69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427608" y="4676222"/>
            <a:ext cx="1991355" cy="2316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/>
              <a:t>디아니시딘과</a:t>
            </a:r>
            <a:r>
              <a:rPr lang="ko-KR" altLang="en-US" sz="850" dirty="0"/>
              <a:t> 그 염</a:t>
            </a:r>
            <a:endParaRPr lang="en-US" altLang="ko-KR" sz="8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디클로로벤지딘과</a:t>
            </a:r>
            <a:r>
              <a:rPr lang="ko-KR" altLang="en-US" sz="850" dirty="0">
                <a:ea typeface="나눔바른고딕" panose="020B0603020101020101"/>
              </a:rPr>
              <a:t> 그 염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베릴륨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벤조트리클로리드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비소 및 그 </a:t>
            </a:r>
            <a:r>
              <a:rPr lang="ko-KR" altLang="en-US" sz="850" dirty="0" err="1">
                <a:ea typeface="나눔바른고딕" panose="020B0603020101020101"/>
              </a:rPr>
              <a:t>무기화합물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석면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알파</a:t>
            </a:r>
            <a:r>
              <a:rPr lang="en-US" altLang="ko-KR" sz="850" dirty="0">
                <a:ea typeface="나눔바른고딕" panose="020B0603020101020101"/>
              </a:rPr>
              <a:t>-</a:t>
            </a:r>
            <a:r>
              <a:rPr lang="ko-KR" altLang="en-US" sz="850" dirty="0" err="1">
                <a:ea typeface="나눔바른고딕" panose="020B0603020101020101"/>
              </a:rPr>
              <a:t>나프틸아민과</a:t>
            </a:r>
            <a:r>
              <a:rPr lang="ko-KR" altLang="en-US" sz="850" dirty="0">
                <a:ea typeface="나눔바른고딕" panose="020B0603020101020101"/>
              </a:rPr>
              <a:t> 그 염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염화비닐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오로토</a:t>
            </a:r>
            <a:r>
              <a:rPr lang="en-US" altLang="ko-KR" sz="850" dirty="0">
                <a:ea typeface="나눔바른고딕" panose="020B0603020101020101"/>
              </a:rPr>
              <a:t>-</a:t>
            </a:r>
            <a:r>
              <a:rPr lang="ko-KR" altLang="en-US" sz="850" dirty="0" err="1">
                <a:ea typeface="나눔바른고딕" panose="020B0603020101020101"/>
              </a:rPr>
              <a:t>톨리딘과</a:t>
            </a:r>
            <a:r>
              <a:rPr lang="ko-KR" altLang="en-US" sz="850" dirty="0">
                <a:ea typeface="나눔바른고딕" panose="020B0603020101020101"/>
              </a:rPr>
              <a:t> 그 염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크롬광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크롬산</a:t>
            </a:r>
            <a:r>
              <a:rPr lang="ko-KR" altLang="en-US" sz="850" dirty="0">
                <a:ea typeface="나눔바른고딕" panose="020B0603020101020101"/>
              </a:rPr>
              <a:t> 아연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황화니켈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휘발성 </a:t>
            </a:r>
            <a:r>
              <a:rPr lang="ko-KR" altLang="en-US" sz="850" dirty="0" err="1">
                <a:ea typeface="나눔바른고딕" panose="020B0603020101020101"/>
              </a:rPr>
              <a:t>콜타르피치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850" dirty="0">
                <a:ea typeface="나눔바른고딕" panose="020B0603020101020101"/>
              </a:rPr>
              <a:t>2-</a:t>
            </a:r>
            <a:r>
              <a:rPr lang="ko-KR" altLang="en-US" sz="850" dirty="0" err="1">
                <a:ea typeface="나눔바른고딕" panose="020B0603020101020101"/>
              </a:rPr>
              <a:t>브로모프로판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850" dirty="0">
                <a:ea typeface="나눔바른고딕" panose="020B0603020101020101"/>
              </a:rPr>
              <a:t>6</a:t>
            </a:r>
            <a:r>
              <a:rPr lang="ko-KR" altLang="en-US" sz="850" dirty="0" err="1">
                <a:ea typeface="나눔바른고딕" panose="020B0603020101020101"/>
              </a:rPr>
              <a:t>가크롬</a:t>
            </a:r>
            <a:r>
              <a:rPr lang="ko-KR" altLang="en-US" sz="850" dirty="0">
                <a:ea typeface="나눔바른고딕" panose="020B0603020101020101"/>
              </a:rPr>
              <a:t> 화합물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납 및 그 </a:t>
            </a:r>
            <a:r>
              <a:rPr lang="ko-KR" altLang="en-US" sz="850" dirty="0" err="1">
                <a:ea typeface="나눔바른고딕" panose="020B0603020101020101"/>
              </a:rPr>
              <a:t>무기화합물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노말헥산</a:t>
            </a:r>
            <a:endParaRPr lang="en-US" altLang="ko-KR" sz="850" dirty="0">
              <a:ea typeface="나눔바른고딕" panose="020B0603020101020101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3418963" y="4680024"/>
            <a:ext cx="2021063" cy="2316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니켈</a:t>
            </a:r>
            <a:r>
              <a:rPr lang="en-US" altLang="ko-KR" sz="850" dirty="0">
                <a:ea typeface="나눔바른고딕" panose="020B0603020101020101"/>
              </a:rPr>
              <a:t>(</a:t>
            </a:r>
            <a:r>
              <a:rPr lang="ko-KR" altLang="en-US" sz="850" dirty="0">
                <a:ea typeface="나눔바른고딕" panose="020B0603020101020101"/>
              </a:rPr>
              <a:t>불용성 </a:t>
            </a:r>
            <a:r>
              <a:rPr lang="ko-KR" altLang="en-US" sz="850" dirty="0" err="1">
                <a:ea typeface="나눔바른고딕" panose="020B0603020101020101"/>
              </a:rPr>
              <a:t>무기화합물</a:t>
            </a:r>
            <a:r>
              <a:rPr lang="en-US" altLang="ko-KR" sz="850" dirty="0">
                <a:ea typeface="나눔바른고딕" panose="020B0603020101020101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디메틸포름아미드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벤젠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이황화탄소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카드뮴 및 그 화합물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톨루엔</a:t>
            </a:r>
            <a:r>
              <a:rPr lang="en-US" altLang="ko-KR" sz="850" dirty="0">
                <a:ea typeface="나눔바른고딕" panose="020B0603020101020101"/>
              </a:rPr>
              <a:t>-2,4-</a:t>
            </a:r>
            <a:r>
              <a:rPr lang="ko-KR" altLang="en-US" sz="850" dirty="0" err="1">
                <a:ea typeface="나눔바른고딕" panose="020B0603020101020101"/>
              </a:rPr>
              <a:t>디이소시아네이트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트리클로로</a:t>
            </a:r>
            <a:r>
              <a:rPr lang="ko-KR" altLang="en-US" sz="850" dirty="0">
                <a:ea typeface="나눔바른고딕" panose="020B0603020101020101"/>
              </a:rPr>
              <a:t> 에틸렌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포름알데히드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메틸클로로포름</a:t>
            </a:r>
            <a:endParaRPr lang="ko-KR" altLang="en-US" sz="850" dirty="0">
              <a:ea typeface="나눔바른고딕" panose="020B0603020101020101"/>
            </a:endParaRPr>
          </a:p>
          <a:p>
            <a:r>
              <a:rPr lang="en-US" altLang="ko-KR" sz="850" dirty="0">
                <a:ea typeface="나눔바른고딕" panose="020B0603020101020101"/>
              </a:rPr>
              <a:t>       (1,1,1-</a:t>
            </a:r>
            <a:r>
              <a:rPr lang="ko-KR" altLang="en-US" sz="850" dirty="0" err="1">
                <a:ea typeface="나눔바른고딕" panose="020B0603020101020101"/>
              </a:rPr>
              <a:t>트리클로로에탄</a:t>
            </a:r>
            <a:r>
              <a:rPr lang="en-US" altLang="ko-KR" sz="850" dirty="0">
                <a:ea typeface="나눔바른고딕" panose="020B0603020101020101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곡물분진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망간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메틸렌디페닐디이소</a:t>
            </a:r>
            <a:r>
              <a:rPr lang="ko-KR" altLang="en-US" sz="850" dirty="0">
                <a:ea typeface="나눔바른고딕" panose="020B0603020101020101"/>
              </a:rPr>
              <a:t> </a:t>
            </a:r>
            <a:r>
              <a:rPr lang="ko-KR" altLang="en-US" sz="850" dirty="0" err="1">
                <a:ea typeface="나눔바른고딕" panose="020B0603020101020101"/>
              </a:rPr>
              <a:t>시아네이트</a:t>
            </a:r>
            <a:r>
              <a:rPr lang="en-US" altLang="ko-KR" sz="850" dirty="0">
                <a:ea typeface="나눔바른고딕" panose="020B0603020101020101"/>
              </a:rPr>
              <a:t>(MDI)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무수프탈산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브롬화메틸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수은</a:t>
            </a:r>
            <a:endParaRPr lang="en-US" altLang="ko-KR" sz="850" dirty="0">
              <a:ea typeface="나눔바른고딕" panose="020B0603020101020101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5410318" y="4683826"/>
            <a:ext cx="1742594" cy="2316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스티렌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시클로헥사논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아닐린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아세토니트릴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아연</a:t>
            </a:r>
            <a:r>
              <a:rPr lang="en-US" altLang="ko-KR" sz="850" dirty="0">
                <a:ea typeface="나눔바른고딕" panose="020B0603020101020101"/>
              </a:rPr>
              <a:t>(</a:t>
            </a:r>
            <a:r>
              <a:rPr lang="ko-KR" altLang="en-US" sz="850" dirty="0">
                <a:ea typeface="나눔바른고딕" panose="020B0603020101020101"/>
              </a:rPr>
              <a:t>산화아연</a:t>
            </a:r>
            <a:r>
              <a:rPr lang="en-US" altLang="ko-KR" sz="850" dirty="0">
                <a:ea typeface="나눔바른고딕" panose="020B0603020101020101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아크릴로 </a:t>
            </a:r>
            <a:r>
              <a:rPr lang="ko-KR" altLang="en-US" sz="850" dirty="0" err="1">
                <a:ea typeface="나눔바른고딕" panose="020B0603020101020101"/>
              </a:rPr>
              <a:t>니트릴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아크릴아미드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알루미늄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디클로로메탄</a:t>
            </a:r>
            <a:r>
              <a:rPr lang="en-US" altLang="ko-KR" sz="850" dirty="0">
                <a:ea typeface="나눔바른고딕" panose="020B0603020101020101"/>
              </a:rPr>
              <a:t>(</a:t>
            </a:r>
            <a:r>
              <a:rPr lang="ko-KR" altLang="en-US" sz="850" dirty="0" err="1">
                <a:ea typeface="나눔바른고딕" panose="020B0603020101020101"/>
              </a:rPr>
              <a:t>염화메틸렌</a:t>
            </a:r>
            <a:r>
              <a:rPr lang="en-US" altLang="ko-KR" sz="850" dirty="0">
                <a:ea typeface="나눔바른고딕" panose="020B0603020101020101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용접흄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유리규산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코발트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크롬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탈크</a:t>
            </a:r>
            <a:r>
              <a:rPr lang="en-US" altLang="ko-KR" sz="850" dirty="0">
                <a:ea typeface="나눔바른고딕" panose="020B0603020101020101"/>
              </a:rPr>
              <a:t>(</a:t>
            </a:r>
            <a:r>
              <a:rPr lang="ko-KR" altLang="en-US" sz="850" dirty="0">
                <a:ea typeface="나눔바른고딕" panose="020B0603020101020101"/>
              </a:rPr>
              <a:t>활석</a:t>
            </a:r>
            <a:r>
              <a:rPr lang="en-US" altLang="ko-KR" sz="850" dirty="0">
                <a:ea typeface="나눔바른고딕" panose="020B0603020101020101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 err="1">
                <a:ea typeface="나눔바른고딕" panose="020B0603020101020101"/>
              </a:rPr>
              <a:t>톨루엔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황산알루미늄</a:t>
            </a:r>
            <a:endParaRPr lang="en-US" altLang="ko-KR" sz="850" dirty="0">
              <a:ea typeface="나눔바른고딕" panose="020B0603020101020101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50" dirty="0">
                <a:ea typeface="나눔바른고딕" panose="020B0603020101020101"/>
              </a:rPr>
              <a:t>황화수소</a:t>
            </a:r>
            <a:endParaRPr lang="en-US" altLang="ko-KR" sz="850" dirty="0">
              <a:ea typeface="나눔바른고딕" panose="020B0603020101020101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304702" y="6925081"/>
            <a:ext cx="690661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rgbClr val="002060"/>
                </a:solidFill>
              </a:rPr>
              <a:t> </a:t>
            </a:r>
            <a:r>
              <a:rPr lang="ko-KR" altLang="en-US" sz="900" b="1" dirty="0">
                <a:solidFill>
                  <a:srgbClr val="002060"/>
                </a:solidFill>
              </a:rPr>
              <a:t>허가대상물질의 종류 </a:t>
            </a:r>
            <a:r>
              <a:rPr lang="en-US" altLang="ko-KR" sz="900" b="1" dirty="0">
                <a:solidFill>
                  <a:srgbClr val="002060"/>
                </a:solidFill>
              </a:rPr>
              <a:t>: </a:t>
            </a:r>
            <a:r>
              <a:rPr lang="ko-KR" altLang="en-US" sz="900" b="1" dirty="0">
                <a:solidFill>
                  <a:srgbClr val="002060"/>
                </a:solidFill>
              </a:rPr>
              <a:t>산업안전보건법 시행령 제</a:t>
            </a:r>
            <a:r>
              <a:rPr lang="en-US" altLang="ko-KR" sz="900" b="1" dirty="0">
                <a:solidFill>
                  <a:srgbClr val="002060"/>
                </a:solidFill>
              </a:rPr>
              <a:t>30</a:t>
            </a:r>
            <a:r>
              <a:rPr lang="ko-KR" altLang="en-US" sz="900" b="1" dirty="0">
                <a:solidFill>
                  <a:srgbClr val="002060"/>
                </a:solidFill>
              </a:rPr>
              <a:t>조</a:t>
            </a:r>
            <a:endParaRPr lang="en-US" altLang="ko-KR" sz="900" b="1" dirty="0">
              <a:solidFill>
                <a:srgbClr val="002060"/>
              </a:solidFill>
            </a:endParaRPr>
          </a:p>
          <a:p>
            <a:r>
              <a:rPr lang="en-US" altLang="ko-KR" sz="900" b="1" dirty="0">
                <a:solidFill>
                  <a:srgbClr val="002060"/>
                </a:solidFill>
                <a:ea typeface="나눔바른고딕" panose="020B0603020101020101"/>
              </a:rPr>
              <a:t> </a:t>
            </a:r>
            <a:r>
              <a:rPr lang="ko-KR" altLang="en-US" sz="900" b="1" dirty="0">
                <a:solidFill>
                  <a:srgbClr val="002060"/>
                </a:solidFill>
                <a:ea typeface="나눔바른고딕" panose="020B0603020101020101"/>
              </a:rPr>
              <a:t>관리대상 유해물질의 종류 </a:t>
            </a:r>
            <a:r>
              <a:rPr lang="en-US" altLang="ko-KR" sz="900" b="1" dirty="0">
                <a:solidFill>
                  <a:srgbClr val="002060"/>
                </a:solidFill>
                <a:ea typeface="나눔바른고딕" panose="020B0603020101020101"/>
              </a:rPr>
              <a:t>: </a:t>
            </a:r>
            <a:r>
              <a:rPr lang="ko-KR" altLang="en-US" sz="900" b="1" dirty="0">
                <a:solidFill>
                  <a:srgbClr val="002060"/>
                </a:solidFill>
                <a:ea typeface="나눔바른고딕" panose="020B0603020101020101"/>
              </a:rPr>
              <a:t>산업안전보건기준에 관한 규칙 </a:t>
            </a:r>
            <a:r>
              <a:rPr lang="en-US" altLang="ko-KR" sz="900" b="1" dirty="0">
                <a:solidFill>
                  <a:srgbClr val="002060"/>
                </a:solidFill>
                <a:ea typeface="나눔바른고딕" panose="020B0603020101020101"/>
              </a:rPr>
              <a:t>[</a:t>
            </a:r>
            <a:r>
              <a:rPr lang="ko-KR" altLang="en-US" sz="900" b="1" dirty="0">
                <a:solidFill>
                  <a:srgbClr val="002060"/>
                </a:solidFill>
                <a:ea typeface="나눔바른고딕" panose="020B0603020101020101"/>
              </a:rPr>
              <a:t>별표</a:t>
            </a:r>
            <a:r>
              <a:rPr lang="en-US" altLang="ko-KR" sz="900" b="1" dirty="0">
                <a:solidFill>
                  <a:srgbClr val="002060"/>
                </a:solidFill>
                <a:ea typeface="나눔바른고딕" panose="020B0603020101020101"/>
              </a:rPr>
              <a:t>12]</a:t>
            </a:r>
          </a:p>
          <a:p>
            <a:r>
              <a:rPr lang="en-US" altLang="ko-KR" sz="900" b="1" dirty="0">
                <a:solidFill>
                  <a:srgbClr val="002060"/>
                </a:solidFill>
                <a:ea typeface="나눔바른고딕" panose="020B0603020101020101"/>
              </a:rPr>
              <a:t> </a:t>
            </a:r>
            <a:r>
              <a:rPr lang="ko-KR" altLang="en-US" sz="900" b="1" dirty="0" err="1">
                <a:solidFill>
                  <a:srgbClr val="002060"/>
                </a:solidFill>
                <a:ea typeface="나눔바른고딕" panose="020B0603020101020101"/>
              </a:rPr>
              <a:t>분진작업의</a:t>
            </a:r>
            <a:r>
              <a:rPr lang="ko-KR" altLang="en-US" sz="900" b="1" dirty="0">
                <a:solidFill>
                  <a:srgbClr val="002060"/>
                </a:solidFill>
                <a:ea typeface="나눔바른고딕" panose="020B0603020101020101"/>
              </a:rPr>
              <a:t> 종류 </a:t>
            </a:r>
            <a:r>
              <a:rPr lang="en-US" altLang="ko-KR" sz="900" b="1" dirty="0">
                <a:solidFill>
                  <a:srgbClr val="002060"/>
                </a:solidFill>
                <a:ea typeface="나눔바른고딕" panose="020B0603020101020101"/>
              </a:rPr>
              <a:t>: </a:t>
            </a:r>
            <a:r>
              <a:rPr lang="ko-KR" altLang="en-US" sz="900" b="1" dirty="0">
                <a:solidFill>
                  <a:srgbClr val="002060"/>
                </a:solidFill>
                <a:ea typeface="나눔바른고딕" panose="020B0603020101020101"/>
              </a:rPr>
              <a:t>산업안전보건기준에 관한 규칙 </a:t>
            </a:r>
            <a:r>
              <a:rPr lang="en-US" altLang="ko-KR" sz="900" b="1" dirty="0">
                <a:solidFill>
                  <a:srgbClr val="002060"/>
                </a:solidFill>
                <a:ea typeface="나눔바른고딕" panose="020B0603020101020101"/>
              </a:rPr>
              <a:t>[</a:t>
            </a:r>
            <a:r>
              <a:rPr lang="ko-KR" altLang="en-US" sz="900" b="1" dirty="0">
                <a:solidFill>
                  <a:srgbClr val="002060"/>
                </a:solidFill>
                <a:ea typeface="나눔바른고딕" panose="020B0603020101020101"/>
              </a:rPr>
              <a:t>별표</a:t>
            </a:r>
            <a:r>
              <a:rPr lang="en-US" altLang="ko-KR" sz="900" b="1" dirty="0">
                <a:solidFill>
                  <a:srgbClr val="002060"/>
                </a:solidFill>
                <a:ea typeface="나눔바른고딕" panose="020B0603020101020101"/>
              </a:rPr>
              <a:t>16]</a:t>
            </a:r>
            <a:endParaRPr lang="en-US" altLang="ko-KR" sz="700" b="1" dirty="0">
              <a:solidFill>
                <a:srgbClr val="002060"/>
              </a:solidFill>
              <a:ea typeface="나눔바른고딕" panose="020B0603020101020101"/>
            </a:endParaRPr>
          </a:p>
        </p:txBody>
      </p:sp>
      <p:sp>
        <p:nvSpPr>
          <p:cNvPr id="74" name="타원 73"/>
          <p:cNvSpPr/>
          <p:nvPr/>
        </p:nvSpPr>
        <p:spPr>
          <a:xfrm>
            <a:off x="1344836" y="7028094"/>
            <a:ext cx="45719" cy="4572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타원 74"/>
          <p:cNvSpPr/>
          <p:nvPr/>
        </p:nvSpPr>
        <p:spPr>
          <a:xfrm>
            <a:off x="1344835" y="7177969"/>
            <a:ext cx="45719" cy="4572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타원 75"/>
          <p:cNvSpPr/>
          <p:nvPr/>
        </p:nvSpPr>
        <p:spPr>
          <a:xfrm>
            <a:off x="1344835" y="7331583"/>
            <a:ext cx="45719" cy="4572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540D08E-33C3-4E37-BD76-470E32BCDBDE}"/>
              </a:ext>
            </a:extLst>
          </p:cNvPr>
          <p:cNvSpPr txBox="1"/>
          <p:nvPr/>
        </p:nvSpPr>
        <p:spPr>
          <a:xfrm>
            <a:off x="3386331" y="393811"/>
            <a:ext cx="39212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srgbClr val="342518">
                      <a:alpha val="40000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3200" dirty="0">
                <a:solidFill>
                  <a:srgbClr val="012469"/>
                </a:solidFill>
                <a:effectLst/>
              </a:rPr>
              <a:t>유해</a:t>
            </a:r>
            <a:r>
              <a:rPr lang="en-US" altLang="ko-KR" sz="3200" dirty="0">
                <a:solidFill>
                  <a:srgbClr val="012469"/>
                </a:solidFill>
                <a:effectLst/>
              </a:rPr>
              <a:t>·</a:t>
            </a:r>
            <a:r>
              <a:rPr lang="ko-KR" altLang="en-US" sz="3200" dirty="0">
                <a:solidFill>
                  <a:srgbClr val="012469"/>
                </a:solidFill>
                <a:effectLst/>
              </a:rPr>
              <a:t>위험방지계획서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BAAE79F-8DEF-49FC-B248-E53517F158D3}"/>
              </a:ext>
            </a:extLst>
          </p:cNvPr>
          <p:cNvSpPr/>
          <p:nvPr/>
        </p:nvSpPr>
        <p:spPr>
          <a:xfrm>
            <a:off x="678391" y="47572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latinLnBrk="1"/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돋움" pitchFamily="18" charset="-127"/>
              </a:rPr>
              <a:t>허가업무</a:t>
            </a:r>
            <a:endParaRPr lang="en-US" altLang="ko-KR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돋움" pitchFamily="18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7737956" y="633531"/>
            <a:ext cx="2839314" cy="182577"/>
          </a:xfrm>
          <a:prstGeom prst="rect">
            <a:avLst/>
          </a:prstGeom>
          <a:gradFill flip="none" rotWithShape="1">
            <a:gsLst>
              <a:gs pos="0">
                <a:srgbClr val="E1F3FD"/>
              </a:gs>
              <a:gs pos="100000">
                <a:srgbClr val="F0F9F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1317444" y="3203846"/>
            <a:ext cx="6906610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/>
              <a:t> </a:t>
            </a:r>
            <a:r>
              <a:rPr lang="ko-KR" altLang="en-US" sz="1000" b="1" dirty="0">
                <a:solidFill>
                  <a:srgbClr val="002060"/>
                </a:solidFill>
                <a:ea typeface="나눔바른고딕" panose="020B0603020101020101"/>
              </a:rPr>
              <a:t>안전검사 </a:t>
            </a:r>
            <a:r>
              <a:rPr lang="ko-KR" altLang="en-US" sz="1000" b="1" dirty="0" err="1">
                <a:solidFill>
                  <a:srgbClr val="002060"/>
                </a:solidFill>
                <a:ea typeface="나눔바른고딕" panose="020B0603020101020101"/>
              </a:rPr>
              <a:t>대상물질</a:t>
            </a:r>
            <a:r>
              <a:rPr lang="ko-KR" altLang="en-US" sz="1000" b="1" dirty="0">
                <a:solidFill>
                  <a:srgbClr val="002060"/>
                </a:solidFill>
                <a:ea typeface="나눔바른고딕" panose="020B0603020101020101"/>
              </a:rPr>
              <a:t> </a:t>
            </a:r>
            <a:r>
              <a:rPr lang="en-US" altLang="ko-KR" sz="1000" b="1" dirty="0">
                <a:solidFill>
                  <a:srgbClr val="002060"/>
                </a:solidFill>
                <a:ea typeface="나눔바른고딕" panose="020B0603020101020101"/>
              </a:rPr>
              <a:t>49</a:t>
            </a:r>
            <a:r>
              <a:rPr lang="ko-KR" altLang="en-US" sz="1000" b="1" dirty="0">
                <a:solidFill>
                  <a:srgbClr val="002060"/>
                </a:solidFill>
                <a:ea typeface="나눔바른고딕" panose="020B0603020101020101"/>
              </a:rPr>
              <a:t>종</a:t>
            </a:r>
            <a:r>
              <a:rPr lang="ko-KR" altLang="en-US" sz="1000" dirty="0">
                <a:ea typeface="나눔바른고딕" panose="020B0603020101020101"/>
              </a:rPr>
              <a:t>으로부터 나오는 가스 </a:t>
            </a:r>
            <a:r>
              <a:rPr lang="en-US" altLang="ko-KR" sz="1000" dirty="0">
                <a:ea typeface="나눔바른고딕" panose="020B0603020101020101"/>
              </a:rPr>
              <a:t>· </a:t>
            </a:r>
            <a:r>
              <a:rPr lang="ko-KR" altLang="en-US" sz="1000" dirty="0">
                <a:ea typeface="나눔바른고딕" panose="020B0603020101020101"/>
              </a:rPr>
              <a:t>증기 또는 분진의 </a:t>
            </a:r>
            <a:r>
              <a:rPr lang="ko-KR" altLang="en-US" sz="1000" dirty="0" err="1">
                <a:ea typeface="나눔바른고딕" panose="020B0603020101020101"/>
              </a:rPr>
              <a:t>발산원을</a:t>
            </a:r>
            <a:r>
              <a:rPr lang="ko-KR" altLang="en-US" sz="1000" dirty="0">
                <a:ea typeface="나눔바른고딕" panose="020B0603020101020101"/>
              </a:rPr>
              <a:t> 밀폐 </a:t>
            </a:r>
            <a:r>
              <a:rPr lang="en-US" altLang="ko-KR" sz="1000" dirty="0">
                <a:ea typeface="나눔바른고딕" panose="020B0603020101020101"/>
              </a:rPr>
              <a:t>· </a:t>
            </a:r>
            <a:r>
              <a:rPr lang="ko-KR" altLang="en-US" sz="1000" dirty="0">
                <a:ea typeface="나눔바른고딕" panose="020B0603020101020101"/>
              </a:rPr>
              <a:t>제거하기 위해 국소배기장치</a:t>
            </a:r>
            <a:r>
              <a:rPr lang="en-US" altLang="ko-KR" sz="1000" dirty="0">
                <a:ea typeface="나눔바른고딕" panose="020B0603020101020101"/>
              </a:rPr>
              <a:t>(</a:t>
            </a:r>
            <a:r>
              <a:rPr lang="ko-KR" altLang="en-US" sz="1000" dirty="0">
                <a:ea typeface="나눔바른고딕" panose="020B0603020101020101"/>
              </a:rPr>
              <a:t>이동식 제외</a:t>
            </a:r>
            <a:r>
              <a:rPr lang="en-US" altLang="ko-KR" sz="1000" dirty="0">
                <a:ea typeface="나눔바른고딕" panose="020B0603020101020101"/>
              </a:rPr>
              <a:t>), </a:t>
            </a:r>
            <a:r>
              <a:rPr lang="ko-KR" altLang="en-US" sz="1000" dirty="0" err="1">
                <a:ea typeface="나눔바른고딕" panose="020B0603020101020101"/>
              </a:rPr>
              <a:t>밀폐설비</a:t>
            </a:r>
            <a:r>
              <a:rPr lang="ko-KR" altLang="en-US" sz="1000" dirty="0">
                <a:ea typeface="나눔바른고딕" panose="020B0603020101020101"/>
              </a:rPr>
              <a:t> 및 전체 환기장치</a:t>
            </a:r>
            <a:endParaRPr lang="en-US" altLang="ko-KR" sz="1000" dirty="0">
              <a:ea typeface="나눔바른고딕" panose="020B0603020101020101"/>
            </a:endParaRPr>
          </a:p>
          <a:p>
            <a:r>
              <a:rPr lang="en-US" altLang="ko-KR" sz="1000" b="1" dirty="0">
                <a:ea typeface="나눔바른고딕" panose="020B0603020101020101"/>
              </a:rPr>
              <a:t> </a:t>
            </a:r>
            <a:r>
              <a:rPr lang="en-US" altLang="ko-KR" sz="1000" b="1" dirty="0">
                <a:solidFill>
                  <a:srgbClr val="FF0000"/>
                </a:solidFill>
                <a:ea typeface="나눔바른고딕" panose="020B0603020101020101"/>
              </a:rPr>
              <a:t>(</a:t>
            </a:r>
            <a:r>
              <a:rPr lang="ko-KR" altLang="en-US" sz="1000" b="1" dirty="0" err="1">
                <a:solidFill>
                  <a:srgbClr val="FF0000"/>
                </a:solidFill>
                <a:ea typeface="나눔바른고딕" panose="020B0603020101020101"/>
              </a:rPr>
              <a:t>배풍량</a:t>
            </a:r>
            <a:r>
              <a:rPr lang="ko-KR" altLang="en-US" sz="1000" b="1" dirty="0">
                <a:solidFill>
                  <a:srgbClr val="FF0000"/>
                </a:solidFill>
                <a:ea typeface="나눔바른고딕" panose="020B0603020101020101"/>
              </a:rPr>
              <a:t> </a:t>
            </a:r>
            <a:r>
              <a:rPr lang="en-US" altLang="ko-KR" sz="1000" b="1" dirty="0">
                <a:solidFill>
                  <a:srgbClr val="FF0000"/>
                </a:solidFill>
                <a:ea typeface="나눔바른고딕" panose="020B0603020101020101"/>
              </a:rPr>
              <a:t>60</a:t>
            </a:r>
            <a:r>
              <a:rPr lang="ko-KR" altLang="en-US" sz="1000" b="1" dirty="0">
                <a:solidFill>
                  <a:srgbClr val="FF0000"/>
                </a:solidFill>
                <a:ea typeface="나눔바른고딕" panose="020B0603020101020101"/>
              </a:rPr>
              <a:t>㎥</a:t>
            </a:r>
            <a:r>
              <a:rPr lang="en-US" altLang="ko-KR" sz="1000" b="1" dirty="0">
                <a:solidFill>
                  <a:srgbClr val="FF0000"/>
                </a:solidFill>
                <a:ea typeface="나눔바른고딕" panose="020B0603020101020101"/>
              </a:rPr>
              <a:t>/</a:t>
            </a:r>
            <a:r>
              <a:rPr lang="ko-KR" altLang="en-US" sz="1000" b="1" dirty="0">
                <a:solidFill>
                  <a:srgbClr val="FF0000"/>
                </a:solidFill>
                <a:ea typeface="나눔바른고딕" panose="020B0603020101020101"/>
              </a:rPr>
              <a:t>분 이상</a:t>
            </a:r>
            <a:r>
              <a:rPr lang="en-US" altLang="ko-KR" sz="1000" b="1" dirty="0">
                <a:solidFill>
                  <a:srgbClr val="FF0000"/>
                </a:solidFill>
                <a:ea typeface="나눔바른고딕" panose="020B0603020101020101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82707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4195" y="393811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  <a:cs typeface="함초롬돋움" pitchFamily="18" charset="-127"/>
              </a:rPr>
              <a:t>Ⅱ</a:t>
            </a:r>
            <a:endParaRPr lang="ko-KR" altLang="en-US" sz="3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나눔명조 ExtraBold" panose="02020603020101020101" pitchFamily="18" charset="-127"/>
              <a:ea typeface="나눔명조 ExtraBold" panose="02020603020101020101" pitchFamily="18" charset="-127"/>
              <a:cs typeface="함초롬돋움" pitchFamily="18" charset="-127"/>
            </a:endParaRPr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19BA05AE-EB1C-476C-921E-ED25247D05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765"/>
          <a:stretch/>
        </p:blipFill>
        <p:spPr>
          <a:xfrm>
            <a:off x="0" y="1945977"/>
            <a:ext cx="10693929" cy="561369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직사각형 32"/>
          <p:cNvSpPr/>
          <p:nvPr/>
        </p:nvSpPr>
        <p:spPr>
          <a:xfrm flipH="1">
            <a:off x="696679" y="1621816"/>
            <a:ext cx="586675" cy="419100"/>
          </a:xfrm>
          <a:prstGeom prst="rect">
            <a:avLst/>
          </a:prstGeom>
          <a:solidFill>
            <a:srgbClr val="007BA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4" name="Freeform 337"/>
          <p:cNvSpPr>
            <a:spLocks noEditPoints="1"/>
          </p:cNvSpPr>
          <p:nvPr/>
        </p:nvSpPr>
        <p:spPr bwMode="auto">
          <a:xfrm>
            <a:off x="863310" y="1682424"/>
            <a:ext cx="244520" cy="280304"/>
          </a:xfrm>
          <a:custGeom>
            <a:avLst/>
            <a:gdLst>
              <a:gd name="T0" fmla="*/ 218 w 332"/>
              <a:gd name="T1" fmla="*/ 1 h 379"/>
              <a:gd name="T2" fmla="*/ 32 w 332"/>
              <a:gd name="T3" fmla="*/ 1 h 379"/>
              <a:gd name="T4" fmla="*/ 12 w 332"/>
              <a:gd name="T5" fmla="*/ 12 h 379"/>
              <a:gd name="T6" fmla="*/ 0 w 332"/>
              <a:gd name="T7" fmla="*/ 39 h 379"/>
              <a:gd name="T8" fmla="*/ 3 w 332"/>
              <a:gd name="T9" fmla="*/ 355 h 379"/>
              <a:gd name="T10" fmla="*/ 12 w 332"/>
              <a:gd name="T11" fmla="*/ 367 h 379"/>
              <a:gd name="T12" fmla="*/ 32 w 332"/>
              <a:gd name="T13" fmla="*/ 378 h 379"/>
              <a:gd name="T14" fmla="*/ 300 w 332"/>
              <a:gd name="T15" fmla="*/ 378 h 379"/>
              <a:gd name="T16" fmla="*/ 321 w 332"/>
              <a:gd name="T17" fmla="*/ 367 h 379"/>
              <a:gd name="T18" fmla="*/ 331 w 332"/>
              <a:gd name="T19" fmla="*/ 347 h 379"/>
              <a:gd name="T20" fmla="*/ 331 w 332"/>
              <a:gd name="T21" fmla="*/ 115 h 379"/>
              <a:gd name="T22" fmla="*/ 221 w 332"/>
              <a:gd name="T23" fmla="*/ 44 h 379"/>
              <a:gd name="T24" fmla="*/ 233 w 332"/>
              <a:gd name="T25" fmla="*/ 110 h 379"/>
              <a:gd name="T26" fmla="*/ 225 w 332"/>
              <a:gd name="T27" fmla="*/ 106 h 379"/>
              <a:gd name="T28" fmla="*/ 221 w 332"/>
              <a:gd name="T29" fmla="*/ 44 h 379"/>
              <a:gd name="T30" fmla="*/ 302 w 332"/>
              <a:gd name="T31" fmla="*/ 343 h 379"/>
              <a:gd name="T32" fmla="*/ 297 w 332"/>
              <a:gd name="T33" fmla="*/ 348 h 379"/>
              <a:gd name="T34" fmla="*/ 36 w 332"/>
              <a:gd name="T35" fmla="*/ 348 h 379"/>
              <a:gd name="T36" fmla="*/ 31 w 332"/>
              <a:gd name="T37" fmla="*/ 343 h 379"/>
              <a:gd name="T38" fmla="*/ 31 w 332"/>
              <a:gd name="T39" fmla="*/ 35 h 379"/>
              <a:gd name="T40" fmla="*/ 39 w 332"/>
              <a:gd name="T41" fmla="*/ 29 h 379"/>
              <a:gd name="T42" fmla="*/ 203 w 332"/>
              <a:gd name="T43" fmla="*/ 102 h 379"/>
              <a:gd name="T44" fmla="*/ 213 w 332"/>
              <a:gd name="T45" fmla="*/ 119 h 379"/>
              <a:gd name="T46" fmla="*/ 230 w 332"/>
              <a:gd name="T47" fmla="*/ 128 h 379"/>
              <a:gd name="T48" fmla="*/ 302 w 332"/>
              <a:gd name="T49" fmla="*/ 340 h 379"/>
              <a:gd name="T50" fmla="*/ 138 w 332"/>
              <a:gd name="T51" fmla="*/ 58 h 379"/>
              <a:gd name="T52" fmla="*/ 77 w 332"/>
              <a:gd name="T53" fmla="*/ 58 h 379"/>
              <a:gd name="T54" fmla="*/ 72 w 332"/>
              <a:gd name="T55" fmla="*/ 123 h 379"/>
              <a:gd name="T56" fmla="*/ 77 w 332"/>
              <a:gd name="T57" fmla="*/ 131 h 379"/>
              <a:gd name="T58" fmla="*/ 140 w 332"/>
              <a:gd name="T59" fmla="*/ 131 h 379"/>
              <a:gd name="T60" fmla="*/ 146 w 332"/>
              <a:gd name="T61" fmla="*/ 76 h 379"/>
              <a:gd name="T62" fmla="*/ 168 w 332"/>
              <a:gd name="T63" fmla="*/ 50 h 379"/>
              <a:gd name="T64" fmla="*/ 162 w 332"/>
              <a:gd name="T65" fmla="*/ 42 h 379"/>
              <a:gd name="T66" fmla="*/ 152 w 332"/>
              <a:gd name="T67" fmla="*/ 44 h 379"/>
              <a:gd name="T68" fmla="*/ 100 w 332"/>
              <a:gd name="T69" fmla="*/ 76 h 379"/>
              <a:gd name="T70" fmla="*/ 128 w 332"/>
              <a:gd name="T71" fmla="*/ 115 h 379"/>
              <a:gd name="T72" fmla="*/ 102 w 332"/>
              <a:gd name="T73" fmla="*/ 105 h 379"/>
              <a:gd name="T74" fmla="*/ 115 w 332"/>
              <a:gd name="T75" fmla="*/ 106 h 379"/>
              <a:gd name="T76" fmla="*/ 128 w 332"/>
              <a:gd name="T77" fmla="*/ 115 h 379"/>
              <a:gd name="T78" fmla="*/ 81 w 332"/>
              <a:gd name="T79" fmla="*/ 152 h 379"/>
              <a:gd name="T80" fmla="*/ 72 w 332"/>
              <a:gd name="T81" fmla="*/ 162 h 379"/>
              <a:gd name="T82" fmla="*/ 74 w 332"/>
              <a:gd name="T83" fmla="*/ 223 h 379"/>
              <a:gd name="T84" fmla="*/ 137 w 332"/>
              <a:gd name="T85" fmla="*/ 226 h 379"/>
              <a:gd name="T86" fmla="*/ 146 w 332"/>
              <a:gd name="T87" fmla="*/ 217 h 379"/>
              <a:gd name="T88" fmla="*/ 143 w 332"/>
              <a:gd name="T89" fmla="*/ 155 h 379"/>
              <a:gd name="T90" fmla="*/ 128 w 332"/>
              <a:gd name="T91" fmla="*/ 208 h 379"/>
              <a:gd name="T92" fmla="*/ 128 w 332"/>
              <a:gd name="T93" fmla="*/ 170 h 379"/>
              <a:gd name="T94" fmla="*/ 137 w 332"/>
              <a:gd name="T95" fmla="*/ 246 h 379"/>
              <a:gd name="T96" fmla="*/ 74 w 332"/>
              <a:gd name="T97" fmla="*/ 248 h 379"/>
              <a:gd name="T98" fmla="*/ 72 w 332"/>
              <a:gd name="T99" fmla="*/ 312 h 379"/>
              <a:gd name="T100" fmla="*/ 81 w 332"/>
              <a:gd name="T101" fmla="*/ 320 h 379"/>
              <a:gd name="T102" fmla="*/ 143 w 332"/>
              <a:gd name="T103" fmla="*/ 318 h 379"/>
              <a:gd name="T104" fmla="*/ 146 w 332"/>
              <a:gd name="T105" fmla="*/ 255 h 379"/>
              <a:gd name="T106" fmla="*/ 137 w 332"/>
              <a:gd name="T107" fmla="*/ 246 h 379"/>
              <a:gd name="T108" fmla="*/ 89 w 332"/>
              <a:gd name="T109" fmla="*/ 303 h 379"/>
              <a:gd name="T110" fmla="*/ 128 w 332"/>
              <a:gd name="T111" fmla="*/ 303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2" h="379">
                <a:moveTo>
                  <a:pt x="327" y="109"/>
                </a:moveTo>
                <a:lnTo>
                  <a:pt x="222" y="4"/>
                </a:lnTo>
                <a:lnTo>
                  <a:pt x="222" y="4"/>
                </a:lnTo>
                <a:lnTo>
                  <a:pt x="218" y="1"/>
                </a:lnTo>
                <a:lnTo>
                  <a:pt x="212" y="0"/>
                </a:lnTo>
                <a:lnTo>
                  <a:pt x="39" y="0"/>
                </a:lnTo>
                <a:lnTo>
                  <a:pt x="39" y="0"/>
                </a:lnTo>
                <a:lnTo>
                  <a:pt x="32" y="1"/>
                </a:lnTo>
                <a:lnTo>
                  <a:pt x="24" y="3"/>
                </a:lnTo>
                <a:lnTo>
                  <a:pt x="18" y="6"/>
                </a:lnTo>
                <a:lnTo>
                  <a:pt x="12" y="12"/>
                </a:lnTo>
                <a:lnTo>
                  <a:pt x="12" y="12"/>
                </a:lnTo>
                <a:lnTo>
                  <a:pt x="7" y="17"/>
                </a:lnTo>
                <a:lnTo>
                  <a:pt x="3" y="23"/>
                </a:lnTo>
                <a:lnTo>
                  <a:pt x="1" y="31"/>
                </a:lnTo>
                <a:lnTo>
                  <a:pt x="0" y="39"/>
                </a:lnTo>
                <a:lnTo>
                  <a:pt x="0" y="340"/>
                </a:lnTo>
                <a:lnTo>
                  <a:pt x="0" y="340"/>
                </a:lnTo>
                <a:lnTo>
                  <a:pt x="1" y="347"/>
                </a:lnTo>
                <a:lnTo>
                  <a:pt x="3" y="355"/>
                </a:lnTo>
                <a:lnTo>
                  <a:pt x="7" y="362"/>
                </a:lnTo>
                <a:lnTo>
                  <a:pt x="12" y="367"/>
                </a:lnTo>
                <a:lnTo>
                  <a:pt x="12" y="367"/>
                </a:lnTo>
                <a:lnTo>
                  <a:pt x="12" y="367"/>
                </a:lnTo>
                <a:lnTo>
                  <a:pt x="12" y="367"/>
                </a:lnTo>
                <a:lnTo>
                  <a:pt x="18" y="371"/>
                </a:lnTo>
                <a:lnTo>
                  <a:pt x="24" y="376"/>
                </a:lnTo>
                <a:lnTo>
                  <a:pt x="32" y="378"/>
                </a:lnTo>
                <a:lnTo>
                  <a:pt x="39" y="379"/>
                </a:lnTo>
                <a:lnTo>
                  <a:pt x="293" y="379"/>
                </a:lnTo>
                <a:lnTo>
                  <a:pt x="293" y="379"/>
                </a:lnTo>
                <a:lnTo>
                  <a:pt x="300" y="378"/>
                </a:lnTo>
                <a:lnTo>
                  <a:pt x="308" y="376"/>
                </a:lnTo>
                <a:lnTo>
                  <a:pt x="314" y="372"/>
                </a:lnTo>
                <a:lnTo>
                  <a:pt x="320" y="367"/>
                </a:lnTo>
                <a:lnTo>
                  <a:pt x="321" y="367"/>
                </a:lnTo>
                <a:lnTo>
                  <a:pt x="321" y="367"/>
                </a:lnTo>
                <a:lnTo>
                  <a:pt x="325" y="362"/>
                </a:lnTo>
                <a:lnTo>
                  <a:pt x="328" y="355"/>
                </a:lnTo>
                <a:lnTo>
                  <a:pt x="331" y="347"/>
                </a:lnTo>
                <a:lnTo>
                  <a:pt x="332" y="340"/>
                </a:lnTo>
                <a:lnTo>
                  <a:pt x="332" y="120"/>
                </a:lnTo>
                <a:lnTo>
                  <a:pt x="332" y="120"/>
                </a:lnTo>
                <a:lnTo>
                  <a:pt x="331" y="115"/>
                </a:lnTo>
                <a:lnTo>
                  <a:pt x="327" y="109"/>
                </a:lnTo>
                <a:lnTo>
                  <a:pt x="327" y="109"/>
                </a:lnTo>
                <a:close/>
                <a:moveTo>
                  <a:pt x="221" y="44"/>
                </a:moveTo>
                <a:lnTo>
                  <a:pt x="221" y="44"/>
                </a:lnTo>
                <a:lnTo>
                  <a:pt x="288" y="112"/>
                </a:lnTo>
                <a:lnTo>
                  <a:pt x="236" y="112"/>
                </a:lnTo>
                <a:lnTo>
                  <a:pt x="236" y="112"/>
                </a:lnTo>
                <a:lnTo>
                  <a:pt x="233" y="110"/>
                </a:lnTo>
                <a:lnTo>
                  <a:pt x="231" y="109"/>
                </a:lnTo>
                <a:lnTo>
                  <a:pt x="225" y="106"/>
                </a:lnTo>
                <a:lnTo>
                  <a:pt x="225" y="106"/>
                </a:lnTo>
                <a:lnTo>
                  <a:pt x="225" y="106"/>
                </a:lnTo>
                <a:lnTo>
                  <a:pt x="222" y="101"/>
                </a:lnTo>
                <a:lnTo>
                  <a:pt x="221" y="95"/>
                </a:lnTo>
                <a:lnTo>
                  <a:pt x="221" y="44"/>
                </a:lnTo>
                <a:lnTo>
                  <a:pt x="221" y="44"/>
                </a:lnTo>
                <a:close/>
                <a:moveTo>
                  <a:pt x="302" y="340"/>
                </a:moveTo>
                <a:lnTo>
                  <a:pt x="302" y="340"/>
                </a:lnTo>
                <a:lnTo>
                  <a:pt x="302" y="340"/>
                </a:lnTo>
                <a:lnTo>
                  <a:pt x="302" y="343"/>
                </a:lnTo>
                <a:lnTo>
                  <a:pt x="300" y="346"/>
                </a:lnTo>
                <a:lnTo>
                  <a:pt x="300" y="346"/>
                </a:lnTo>
                <a:lnTo>
                  <a:pt x="300" y="346"/>
                </a:lnTo>
                <a:lnTo>
                  <a:pt x="297" y="348"/>
                </a:lnTo>
                <a:lnTo>
                  <a:pt x="293" y="350"/>
                </a:lnTo>
                <a:lnTo>
                  <a:pt x="39" y="350"/>
                </a:lnTo>
                <a:lnTo>
                  <a:pt x="39" y="350"/>
                </a:lnTo>
                <a:lnTo>
                  <a:pt x="36" y="348"/>
                </a:lnTo>
                <a:lnTo>
                  <a:pt x="33" y="346"/>
                </a:lnTo>
                <a:lnTo>
                  <a:pt x="33" y="346"/>
                </a:lnTo>
                <a:lnTo>
                  <a:pt x="33" y="346"/>
                </a:lnTo>
                <a:lnTo>
                  <a:pt x="31" y="343"/>
                </a:lnTo>
                <a:lnTo>
                  <a:pt x="30" y="340"/>
                </a:lnTo>
                <a:lnTo>
                  <a:pt x="30" y="39"/>
                </a:lnTo>
                <a:lnTo>
                  <a:pt x="30" y="39"/>
                </a:lnTo>
                <a:lnTo>
                  <a:pt x="31" y="35"/>
                </a:lnTo>
                <a:lnTo>
                  <a:pt x="33" y="32"/>
                </a:lnTo>
                <a:lnTo>
                  <a:pt x="33" y="32"/>
                </a:lnTo>
                <a:lnTo>
                  <a:pt x="36" y="30"/>
                </a:lnTo>
                <a:lnTo>
                  <a:pt x="39" y="29"/>
                </a:lnTo>
                <a:lnTo>
                  <a:pt x="203" y="29"/>
                </a:lnTo>
                <a:lnTo>
                  <a:pt x="203" y="95"/>
                </a:lnTo>
                <a:lnTo>
                  <a:pt x="203" y="95"/>
                </a:lnTo>
                <a:lnTo>
                  <a:pt x="203" y="102"/>
                </a:lnTo>
                <a:lnTo>
                  <a:pt x="206" y="108"/>
                </a:lnTo>
                <a:lnTo>
                  <a:pt x="209" y="114"/>
                </a:lnTo>
                <a:lnTo>
                  <a:pt x="212" y="118"/>
                </a:lnTo>
                <a:lnTo>
                  <a:pt x="213" y="119"/>
                </a:lnTo>
                <a:lnTo>
                  <a:pt x="213" y="119"/>
                </a:lnTo>
                <a:lnTo>
                  <a:pt x="218" y="122"/>
                </a:lnTo>
                <a:lnTo>
                  <a:pt x="223" y="126"/>
                </a:lnTo>
                <a:lnTo>
                  <a:pt x="230" y="128"/>
                </a:lnTo>
                <a:lnTo>
                  <a:pt x="236" y="129"/>
                </a:lnTo>
                <a:lnTo>
                  <a:pt x="302" y="129"/>
                </a:lnTo>
                <a:lnTo>
                  <a:pt x="302" y="340"/>
                </a:lnTo>
                <a:lnTo>
                  <a:pt x="302" y="340"/>
                </a:lnTo>
                <a:close/>
                <a:moveTo>
                  <a:pt x="152" y="44"/>
                </a:moveTo>
                <a:lnTo>
                  <a:pt x="152" y="44"/>
                </a:lnTo>
                <a:lnTo>
                  <a:pt x="138" y="58"/>
                </a:lnTo>
                <a:lnTo>
                  <a:pt x="138" y="58"/>
                </a:lnTo>
                <a:lnTo>
                  <a:pt x="137" y="58"/>
                </a:lnTo>
                <a:lnTo>
                  <a:pt x="81" y="58"/>
                </a:lnTo>
                <a:lnTo>
                  <a:pt x="81" y="58"/>
                </a:lnTo>
                <a:lnTo>
                  <a:pt x="77" y="58"/>
                </a:lnTo>
                <a:lnTo>
                  <a:pt x="74" y="60"/>
                </a:lnTo>
                <a:lnTo>
                  <a:pt x="72" y="64"/>
                </a:lnTo>
                <a:lnTo>
                  <a:pt x="72" y="67"/>
                </a:lnTo>
                <a:lnTo>
                  <a:pt x="72" y="123"/>
                </a:lnTo>
                <a:lnTo>
                  <a:pt x="72" y="123"/>
                </a:lnTo>
                <a:lnTo>
                  <a:pt x="72" y="127"/>
                </a:lnTo>
                <a:lnTo>
                  <a:pt x="74" y="129"/>
                </a:lnTo>
                <a:lnTo>
                  <a:pt x="77" y="131"/>
                </a:lnTo>
                <a:lnTo>
                  <a:pt x="81" y="132"/>
                </a:lnTo>
                <a:lnTo>
                  <a:pt x="137" y="132"/>
                </a:lnTo>
                <a:lnTo>
                  <a:pt x="137" y="132"/>
                </a:lnTo>
                <a:lnTo>
                  <a:pt x="140" y="131"/>
                </a:lnTo>
                <a:lnTo>
                  <a:pt x="143" y="129"/>
                </a:lnTo>
                <a:lnTo>
                  <a:pt x="145" y="127"/>
                </a:lnTo>
                <a:lnTo>
                  <a:pt x="146" y="123"/>
                </a:lnTo>
                <a:lnTo>
                  <a:pt x="146" y="76"/>
                </a:lnTo>
                <a:lnTo>
                  <a:pt x="165" y="56"/>
                </a:lnTo>
                <a:lnTo>
                  <a:pt x="165" y="56"/>
                </a:lnTo>
                <a:lnTo>
                  <a:pt x="166" y="53"/>
                </a:lnTo>
                <a:lnTo>
                  <a:pt x="168" y="50"/>
                </a:lnTo>
                <a:lnTo>
                  <a:pt x="166" y="46"/>
                </a:lnTo>
                <a:lnTo>
                  <a:pt x="165" y="44"/>
                </a:lnTo>
                <a:lnTo>
                  <a:pt x="165" y="44"/>
                </a:lnTo>
                <a:lnTo>
                  <a:pt x="162" y="42"/>
                </a:lnTo>
                <a:lnTo>
                  <a:pt x="159" y="41"/>
                </a:lnTo>
                <a:lnTo>
                  <a:pt x="156" y="42"/>
                </a:lnTo>
                <a:lnTo>
                  <a:pt x="152" y="44"/>
                </a:lnTo>
                <a:lnTo>
                  <a:pt x="152" y="44"/>
                </a:lnTo>
                <a:close/>
                <a:moveTo>
                  <a:pt x="121" y="76"/>
                </a:moveTo>
                <a:lnTo>
                  <a:pt x="121" y="76"/>
                </a:lnTo>
                <a:lnTo>
                  <a:pt x="110" y="87"/>
                </a:lnTo>
                <a:lnTo>
                  <a:pt x="100" y="76"/>
                </a:lnTo>
                <a:lnTo>
                  <a:pt x="121" y="76"/>
                </a:lnTo>
                <a:lnTo>
                  <a:pt x="121" y="76"/>
                </a:lnTo>
                <a:close/>
                <a:moveTo>
                  <a:pt x="128" y="115"/>
                </a:moveTo>
                <a:lnTo>
                  <a:pt x="128" y="115"/>
                </a:lnTo>
                <a:lnTo>
                  <a:pt x="89" y="115"/>
                </a:lnTo>
                <a:lnTo>
                  <a:pt x="89" y="90"/>
                </a:lnTo>
                <a:lnTo>
                  <a:pt x="102" y="105"/>
                </a:lnTo>
                <a:lnTo>
                  <a:pt x="102" y="105"/>
                </a:lnTo>
                <a:lnTo>
                  <a:pt x="106" y="107"/>
                </a:lnTo>
                <a:lnTo>
                  <a:pt x="109" y="108"/>
                </a:lnTo>
                <a:lnTo>
                  <a:pt x="112" y="107"/>
                </a:lnTo>
                <a:lnTo>
                  <a:pt x="115" y="106"/>
                </a:lnTo>
                <a:lnTo>
                  <a:pt x="115" y="105"/>
                </a:lnTo>
                <a:lnTo>
                  <a:pt x="128" y="93"/>
                </a:lnTo>
                <a:lnTo>
                  <a:pt x="128" y="115"/>
                </a:lnTo>
                <a:lnTo>
                  <a:pt x="128" y="115"/>
                </a:lnTo>
                <a:close/>
                <a:moveTo>
                  <a:pt x="137" y="152"/>
                </a:moveTo>
                <a:lnTo>
                  <a:pt x="137" y="152"/>
                </a:lnTo>
                <a:lnTo>
                  <a:pt x="81" y="152"/>
                </a:lnTo>
                <a:lnTo>
                  <a:pt x="81" y="152"/>
                </a:lnTo>
                <a:lnTo>
                  <a:pt x="77" y="153"/>
                </a:lnTo>
                <a:lnTo>
                  <a:pt x="74" y="155"/>
                </a:lnTo>
                <a:lnTo>
                  <a:pt x="72" y="157"/>
                </a:lnTo>
                <a:lnTo>
                  <a:pt x="72" y="162"/>
                </a:lnTo>
                <a:lnTo>
                  <a:pt x="72" y="217"/>
                </a:lnTo>
                <a:lnTo>
                  <a:pt x="72" y="217"/>
                </a:lnTo>
                <a:lnTo>
                  <a:pt x="72" y="221"/>
                </a:lnTo>
                <a:lnTo>
                  <a:pt x="74" y="223"/>
                </a:lnTo>
                <a:lnTo>
                  <a:pt x="77" y="226"/>
                </a:lnTo>
                <a:lnTo>
                  <a:pt x="81" y="226"/>
                </a:lnTo>
                <a:lnTo>
                  <a:pt x="137" y="226"/>
                </a:lnTo>
                <a:lnTo>
                  <a:pt x="137" y="226"/>
                </a:lnTo>
                <a:lnTo>
                  <a:pt x="140" y="226"/>
                </a:lnTo>
                <a:lnTo>
                  <a:pt x="143" y="223"/>
                </a:lnTo>
                <a:lnTo>
                  <a:pt x="145" y="221"/>
                </a:lnTo>
                <a:lnTo>
                  <a:pt x="146" y="217"/>
                </a:lnTo>
                <a:lnTo>
                  <a:pt x="146" y="162"/>
                </a:lnTo>
                <a:lnTo>
                  <a:pt x="146" y="162"/>
                </a:lnTo>
                <a:lnTo>
                  <a:pt x="145" y="157"/>
                </a:lnTo>
                <a:lnTo>
                  <a:pt x="143" y="155"/>
                </a:lnTo>
                <a:lnTo>
                  <a:pt x="140" y="153"/>
                </a:lnTo>
                <a:lnTo>
                  <a:pt x="137" y="152"/>
                </a:lnTo>
                <a:lnTo>
                  <a:pt x="137" y="152"/>
                </a:lnTo>
                <a:close/>
                <a:moveTo>
                  <a:pt x="128" y="208"/>
                </a:moveTo>
                <a:lnTo>
                  <a:pt x="128" y="208"/>
                </a:lnTo>
                <a:lnTo>
                  <a:pt x="89" y="208"/>
                </a:lnTo>
                <a:lnTo>
                  <a:pt x="89" y="170"/>
                </a:lnTo>
                <a:lnTo>
                  <a:pt x="128" y="170"/>
                </a:lnTo>
                <a:lnTo>
                  <a:pt x="128" y="208"/>
                </a:lnTo>
                <a:lnTo>
                  <a:pt x="128" y="208"/>
                </a:lnTo>
                <a:close/>
                <a:moveTo>
                  <a:pt x="137" y="246"/>
                </a:moveTo>
                <a:lnTo>
                  <a:pt x="137" y="246"/>
                </a:lnTo>
                <a:lnTo>
                  <a:pt x="81" y="246"/>
                </a:lnTo>
                <a:lnTo>
                  <a:pt x="81" y="246"/>
                </a:lnTo>
                <a:lnTo>
                  <a:pt x="77" y="247"/>
                </a:lnTo>
                <a:lnTo>
                  <a:pt x="74" y="248"/>
                </a:lnTo>
                <a:lnTo>
                  <a:pt x="72" y="252"/>
                </a:lnTo>
                <a:lnTo>
                  <a:pt x="72" y="255"/>
                </a:lnTo>
                <a:lnTo>
                  <a:pt x="72" y="312"/>
                </a:lnTo>
                <a:lnTo>
                  <a:pt x="72" y="312"/>
                </a:lnTo>
                <a:lnTo>
                  <a:pt x="72" y="315"/>
                </a:lnTo>
                <a:lnTo>
                  <a:pt x="74" y="318"/>
                </a:lnTo>
                <a:lnTo>
                  <a:pt x="77" y="319"/>
                </a:lnTo>
                <a:lnTo>
                  <a:pt x="81" y="320"/>
                </a:lnTo>
                <a:lnTo>
                  <a:pt x="137" y="320"/>
                </a:lnTo>
                <a:lnTo>
                  <a:pt x="137" y="320"/>
                </a:lnTo>
                <a:lnTo>
                  <a:pt x="140" y="319"/>
                </a:lnTo>
                <a:lnTo>
                  <a:pt x="143" y="318"/>
                </a:lnTo>
                <a:lnTo>
                  <a:pt x="145" y="315"/>
                </a:lnTo>
                <a:lnTo>
                  <a:pt x="146" y="312"/>
                </a:lnTo>
                <a:lnTo>
                  <a:pt x="146" y="255"/>
                </a:lnTo>
                <a:lnTo>
                  <a:pt x="146" y="255"/>
                </a:lnTo>
                <a:lnTo>
                  <a:pt x="145" y="252"/>
                </a:lnTo>
                <a:lnTo>
                  <a:pt x="143" y="248"/>
                </a:lnTo>
                <a:lnTo>
                  <a:pt x="140" y="247"/>
                </a:lnTo>
                <a:lnTo>
                  <a:pt x="137" y="246"/>
                </a:lnTo>
                <a:lnTo>
                  <a:pt x="137" y="246"/>
                </a:lnTo>
                <a:close/>
                <a:moveTo>
                  <a:pt x="128" y="303"/>
                </a:moveTo>
                <a:lnTo>
                  <a:pt x="128" y="303"/>
                </a:lnTo>
                <a:lnTo>
                  <a:pt x="89" y="303"/>
                </a:lnTo>
                <a:lnTo>
                  <a:pt x="89" y="264"/>
                </a:lnTo>
                <a:lnTo>
                  <a:pt x="128" y="264"/>
                </a:lnTo>
                <a:lnTo>
                  <a:pt x="128" y="303"/>
                </a:lnTo>
                <a:lnTo>
                  <a:pt x="128" y="30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35" name="그림 51" descr="004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8" b="34308"/>
          <a:stretch/>
        </p:blipFill>
        <p:spPr bwMode="auto">
          <a:xfrm flipH="1">
            <a:off x="455281" y="1621493"/>
            <a:ext cx="496011" cy="42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Box 35"/>
          <p:cNvSpPr txBox="1"/>
          <p:nvPr/>
        </p:nvSpPr>
        <p:spPr>
          <a:xfrm>
            <a:off x="1594128" y="1645320"/>
            <a:ext cx="103105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srgbClr val="342518">
                      <a:alpha val="40000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1700" dirty="0">
                <a:solidFill>
                  <a:srgbClr val="012469"/>
                </a:solidFill>
                <a:effectLst/>
              </a:rPr>
              <a:t>심사절차</a:t>
            </a:r>
          </a:p>
        </p:txBody>
      </p:sp>
      <p:sp>
        <p:nvSpPr>
          <p:cNvPr id="37" name="Freeform 154">
            <a:extLst>
              <a:ext uri="{FF2B5EF4-FFF2-40B4-BE49-F238E27FC236}">
                <a16:creationId xmlns:a16="http://schemas.microsoft.com/office/drawing/2014/main" id="{5B76CF6F-83B2-4830-A185-B88E36B89FC1}"/>
              </a:ext>
            </a:extLst>
          </p:cNvPr>
          <p:cNvSpPr>
            <a:spLocks noEditPoints="1"/>
          </p:cNvSpPr>
          <p:nvPr/>
        </p:nvSpPr>
        <p:spPr bwMode="auto">
          <a:xfrm>
            <a:off x="1418799" y="1734911"/>
            <a:ext cx="175329" cy="175329"/>
          </a:xfrm>
          <a:custGeom>
            <a:avLst/>
            <a:gdLst>
              <a:gd name="T0" fmla="*/ 401 w 451"/>
              <a:gd name="T1" fmla="*/ 401 h 451"/>
              <a:gd name="T2" fmla="*/ 50 w 451"/>
              <a:gd name="T3" fmla="*/ 401 h 451"/>
              <a:gd name="T4" fmla="*/ 50 w 451"/>
              <a:gd name="T5" fmla="*/ 51 h 451"/>
              <a:gd name="T6" fmla="*/ 301 w 451"/>
              <a:gd name="T7" fmla="*/ 51 h 451"/>
              <a:gd name="T8" fmla="*/ 301 w 451"/>
              <a:gd name="T9" fmla="*/ 0 h 451"/>
              <a:gd name="T10" fmla="*/ 50 w 451"/>
              <a:gd name="T11" fmla="*/ 0 h 451"/>
              <a:gd name="T12" fmla="*/ 0 w 451"/>
              <a:gd name="T13" fmla="*/ 51 h 451"/>
              <a:gd name="T14" fmla="*/ 0 w 451"/>
              <a:gd name="T15" fmla="*/ 401 h 451"/>
              <a:gd name="T16" fmla="*/ 50 w 451"/>
              <a:gd name="T17" fmla="*/ 451 h 451"/>
              <a:gd name="T18" fmla="*/ 401 w 451"/>
              <a:gd name="T19" fmla="*/ 451 h 451"/>
              <a:gd name="T20" fmla="*/ 451 w 451"/>
              <a:gd name="T21" fmla="*/ 401 h 451"/>
              <a:gd name="T22" fmla="*/ 451 w 451"/>
              <a:gd name="T23" fmla="*/ 201 h 451"/>
              <a:gd name="T24" fmla="*/ 401 w 451"/>
              <a:gd name="T25" fmla="*/ 201 h 451"/>
              <a:gd name="T26" fmla="*/ 401 w 451"/>
              <a:gd name="T27" fmla="*/ 401 h 451"/>
              <a:gd name="T28" fmla="*/ 123 w 451"/>
              <a:gd name="T29" fmla="*/ 178 h 451"/>
              <a:gd name="T30" fmla="*/ 88 w 451"/>
              <a:gd name="T31" fmla="*/ 213 h 451"/>
              <a:gd name="T32" fmla="*/ 201 w 451"/>
              <a:gd name="T33" fmla="*/ 326 h 451"/>
              <a:gd name="T34" fmla="*/ 451 w 451"/>
              <a:gd name="T35" fmla="*/ 75 h 451"/>
              <a:gd name="T36" fmla="*/ 416 w 451"/>
              <a:gd name="T37" fmla="*/ 40 h 451"/>
              <a:gd name="T38" fmla="*/ 201 w 451"/>
              <a:gd name="T39" fmla="*/ 256 h 451"/>
              <a:gd name="T40" fmla="*/ 123 w 451"/>
              <a:gd name="T41" fmla="*/ 178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51" h="451">
                <a:moveTo>
                  <a:pt x="401" y="401"/>
                </a:moveTo>
                <a:lnTo>
                  <a:pt x="50" y="401"/>
                </a:lnTo>
                <a:lnTo>
                  <a:pt x="50" y="51"/>
                </a:lnTo>
                <a:lnTo>
                  <a:pt x="301" y="51"/>
                </a:lnTo>
                <a:lnTo>
                  <a:pt x="301" y="0"/>
                </a:lnTo>
                <a:lnTo>
                  <a:pt x="50" y="0"/>
                </a:lnTo>
                <a:cubicBezTo>
                  <a:pt x="23" y="0"/>
                  <a:pt x="0" y="23"/>
                  <a:pt x="0" y="51"/>
                </a:cubicBezTo>
                <a:lnTo>
                  <a:pt x="0" y="401"/>
                </a:lnTo>
                <a:cubicBezTo>
                  <a:pt x="0" y="429"/>
                  <a:pt x="23" y="451"/>
                  <a:pt x="50" y="451"/>
                </a:cubicBezTo>
                <a:lnTo>
                  <a:pt x="401" y="451"/>
                </a:lnTo>
                <a:cubicBezTo>
                  <a:pt x="429" y="451"/>
                  <a:pt x="451" y="429"/>
                  <a:pt x="451" y="401"/>
                </a:cubicBezTo>
                <a:lnTo>
                  <a:pt x="451" y="201"/>
                </a:lnTo>
                <a:lnTo>
                  <a:pt x="401" y="201"/>
                </a:lnTo>
                <a:lnTo>
                  <a:pt x="401" y="401"/>
                </a:lnTo>
                <a:close/>
                <a:moveTo>
                  <a:pt x="123" y="178"/>
                </a:moveTo>
                <a:lnTo>
                  <a:pt x="88" y="213"/>
                </a:lnTo>
                <a:lnTo>
                  <a:pt x="201" y="326"/>
                </a:lnTo>
                <a:lnTo>
                  <a:pt x="451" y="75"/>
                </a:lnTo>
                <a:lnTo>
                  <a:pt x="416" y="40"/>
                </a:lnTo>
                <a:lnTo>
                  <a:pt x="201" y="256"/>
                </a:lnTo>
                <a:lnTo>
                  <a:pt x="123" y="178"/>
                </a:lnTo>
                <a:close/>
              </a:path>
            </a:pathLst>
          </a:custGeom>
          <a:solidFill>
            <a:srgbClr val="0124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8" name="대각선 방향의 모서리가 둥근 사각형 37"/>
          <p:cNvSpPr/>
          <p:nvPr/>
        </p:nvSpPr>
        <p:spPr>
          <a:xfrm>
            <a:off x="1293570" y="2318515"/>
            <a:ext cx="2148660" cy="338328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dirty="0"/>
              <a:t>사업주</a:t>
            </a:r>
          </a:p>
        </p:txBody>
      </p:sp>
      <p:sp>
        <p:nvSpPr>
          <p:cNvPr id="39" name="대각선 방향의 모서리가 둥근 사각형 38"/>
          <p:cNvSpPr/>
          <p:nvPr/>
        </p:nvSpPr>
        <p:spPr>
          <a:xfrm>
            <a:off x="1293569" y="3023985"/>
            <a:ext cx="2148660" cy="338328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dirty="0"/>
              <a:t>공단</a:t>
            </a:r>
            <a:r>
              <a:rPr lang="en-US" altLang="ko-KR" sz="1500" dirty="0"/>
              <a:t>(</a:t>
            </a:r>
            <a:r>
              <a:rPr lang="ko-KR" altLang="en-US" sz="1500" dirty="0"/>
              <a:t>지역본부</a:t>
            </a:r>
            <a:r>
              <a:rPr lang="en-US" altLang="ko-KR" sz="1500" dirty="0"/>
              <a:t>/</a:t>
            </a:r>
            <a:r>
              <a:rPr lang="ko-KR" altLang="en-US" sz="1500" dirty="0"/>
              <a:t>지사</a:t>
            </a:r>
            <a:r>
              <a:rPr lang="en-US" altLang="ko-KR" sz="1500" dirty="0"/>
              <a:t>)</a:t>
            </a:r>
            <a:endParaRPr lang="ko-KR" altLang="en-US" sz="1500" dirty="0"/>
          </a:p>
        </p:txBody>
      </p:sp>
      <p:cxnSp>
        <p:nvCxnSpPr>
          <p:cNvPr id="40" name="직선 화살표 연결선 39"/>
          <p:cNvCxnSpPr/>
          <p:nvPr/>
        </p:nvCxnSpPr>
        <p:spPr>
          <a:xfrm>
            <a:off x="2372651" y="2741213"/>
            <a:ext cx="0" cy="210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2367899" y="2716373"/>
            <a:ext cx="19414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① 서류제출 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(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작업시작 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15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일전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)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</p:txBody>
      </p:sp>
      <p:cxnSp>
        <p:nvCxnSpPr>
          <p:cNvPr id="42" name="직선 화살표 연결선 41"/>
          <p:cNvCxnSpPr/>
          <p:nvPr/>
        </p:nvCxnSpPr>
        <p:spPr>
          <a:xfrm>
            <a:off x="2367899" y="3451253"/>
            <a:ext cx="0" cy="210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도넛 42"/>
          <p:cNvSpPr/>
          <p:nvPr/>
        </p:nvSpPr>
        <p:spPr>
          <a:xfrm>
            <a:off x="1843396" y="3755935"/>
            <a:ext cx="1049007" cy="1064112"/>
          </a:xfrm>
          <a:prstGeom prst="donut">
            <a:avLst>
              <a:gd name="adj" fmla="val 10511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275CAA"/>
                </a:solidFill>
              </a:rPr>
              <a:t>서류</a:t>
            </a:r>
            <a:endParaRPr lang="en-US" altLang="ko-KR" dirty="0">
              <a:solidFill>
                <a:srgbClr val="275CAA"/>
              </a:solidFill>
            </a:endParaRPr>
          </a:p>
          <a:p>
            <a:pPr algn="ctr"/>
            <a:r>
              <a:rPr lang="ko-KR" altLang="en-US" dirty="0">
                <a:solidFill>
                  <a:srgbClr val="275CAA"/>
                </a:solidFill>
              </a:rPr>
              <a:t>심사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2367899" y="3428025"/>
            <a:ext cx="19414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② 서류심사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</p:txBody>
      </p:sp>
      <p:cxnSp>
        <p:nvCxnSpPr>
          <p:cNvPr id="45" name="직선 연결선 44"/>
          <p:cNvCxnSpPr/>
          <p:nvPr/>
        </p:nvCxnSpPr>
        <p:spPr>
          <a:xfrm flipH="1">
            <a:off x="512081" y="4287991"/>
            <a:ext cx="1217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 flipV="1">
            <a:off x="512081" y="2505591"/>
            <a:ext cx="0" cy="178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화살표 연결선 47"/>
          <p:cNvCxnSpPr/>
          <p:nvPr/>
        </p:nvCxnSpPr>
        <p:spPr>
          <a:xfrm>
            <a:off x="512081" y="2505591"/>
            <a:ext cx="711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대각선 방향의 모서리가 둥근 사각형 76"/>
          <p:cNvSpPr/>
          <p:nvPr/>
        </p:nvSpPr>
        <p:spPr>
          <a:xfrm>
            <a:off x="1293569" y="5133638"/>
            <a:ext cx="2148660" cy="338328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dirty="0"/>
              <a:t>지방노동관서</a:t>
            </a:r>
          </a:p>
        </p:txBody>
      </p:sp>
      <p:cxnSp>
        <p:nvCxnSpPr>
          <p:cNvPr id="78" name="직선 연결선 77"/>
          <p:cNvCxnSpPr/>
          <p:nvPr/>
        </p:nvCxnSpPr>
        <p:spPr>
          <a:xfrm>
            <a:off x="504580" y="4287991"/>
            <a:ext cx="0" cy="1021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화살표 연결선 78"/>
          <p:cNvCxnSpPr/>
          <p:nvPr/>
        </p:nvCxnSpPr>
        <p:spPr>
          <a:xfrm>
            <a:off x="513816" y="5309253"/>
            <a:ext cx="711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486434" y="4028513"/>
            <a:ext cx="13222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② 적정 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· </a:t>
            </a:r>
            <a:r>
              <a:rPr lang="ko-KR" altLang="en-US" sz="1000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조건부적정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505928" y="2569703"/>
            <a:ext cx="13222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④ 결과통보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  <a:p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      </a:t>
            </a:r>
            <a:r>
              <a:rPr lang="en-US" altLang="ko-KR" sz="7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(</a:t>
            </a:r>
            <a:r>
              <a:rPr lang="ko-KR" altLang="en-US" sz="7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접수일로부터 </a:t>
            </a:r>
            <a:r>
              <a:rPr lang="en-US" altLang="ko-KR" sz="7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15</a:t>
            </a:r>
            <a:r>
              <a:rPr lang="ko-KR" altLang="en-US" sz="7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일 이내</a:t>
            </a:r>
            <a:r>
              <a:rPr lang="en-US" altLang="ko-KR" sz="7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)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518785" y="5049497"/>
            <a:ext cx="13222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④ 보고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</p:txBody>
      </p:sp>
      <p:cxnSp>
        <p:nvCxnSpPr>
          <p:cNvPr id="83" name="직선 연결선 82"/>
          <p:cNvCxnSpPr/>
          <p:nvPr/>
        </p:nvCxnSpPr>
        <p:spPr>
          <a:xfrm flipH="1">
            <a:off x="3031259" y="4287991"/>
            <a:ext cx="1217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연결선 83"/>
          <p:cNvCxnSpPr/>
          <p:nvPr/>
        </p:nvCxnSpPr>
        <p:spPr>
          <a:xfrm>
            <a:off x="4254932" y="4274456"/>
            <a:ext cx="0" cy="1021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화살표 연결선 84"/>
          <p:cNvCxnSpPr/>
          <p:nvPr/>
        </p:nvCxnSpPr>
        <p:spPr>
          <a:xfrm flipH="1">
            <a:off x="3538728" y="5295718"/>
            <a:ext cx="7112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3648198" y="5032039"/>
            <a:ext cx="13222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④ 보고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</p:txBody>
      </p:sp>
      <p:cxnSp>
        <p:nvCxnSpPr>
          <p:cNvPr id="87" name="직선 연결선 86"/>
          <p:cNvCxnSpPr/>
          <p:nvPr/>
        </p:nvCxnSpPr>
        <p:spPr>
          <a:xfrm>
            <a:off x="3442229" y="5344685"/>
            <a:ext cx="9417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직선 연결선 87"/>
          <p:cNvCxnSpPr/>
          <p:nvPr/>
        </p:nvCxnSpPr>
        <p:spPr>
          <a:xfrm flipV="1">
            <a:off x="4383971" y="2505591"/>
            <a:ext cx="0" cy="2849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화살표 연결선 88"/>
          <p:cNvCxnSpPr/>
          <p:nvPr/>
        </p:nvCxnSpPr>
        <p:spPr>
          <a:xfrm flipH="1">
            <a:off x="3515291" y="2505591"/>
            <a:ext cx="8686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3296621" y="3541660"/>
            <a:ext cx="1135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공사착공 중지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  <a:p>
            <a:pPr algn="r"/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및 계획변경 명령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</p:txBody>
      </p:sp>
      <p:sp>
        <p:nvSpPr>
          <p:cNvPr id="91" name="대각선 방향의 모서리가 둥근 사각형 90"/>
          <p:cNvSpPr/>
          <p:nvPr/>
        </p:nvSpPr>
        <p:spPr>
          <a:xfrm>
            <a:off x="1283354" y="5776505"/>
            <a:ext cx="2148660" cy="338328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dirty="0"/>
              <a:t>해당 지자체</a:t>
            </a:r>
          </a:p>
        </p:txBody>
      </p:sp>
      <p:cxnSp>
        <p:nvCxnSpPr>
          <p:cNvPr id="92" name="직선 연결선 91"/>
          <p:cNvCxnSpPr/>
          <p:nvPr/>
        </p:nvCxnSpPr>
        <p:spPr>
          <a:xfrm>
            <a:off x="4257981" y="5260803"/>
            <a:ext cx="0" cy="6848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화살표 연결선 92"/>
          <p:cNvCxnSpPr/>
          <p:nvPr/>
        </p:nvCxnSpPr>
        <p:spPr>
          <a:xfrm flipH="1">
            <a:off x="3538728" y="5945669"/>
            <a:ext cx="7112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3648198" y="5686191"/>
            <a:ext cx="13222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④ 통보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</p:txBody>
      </p:sp>
      <p:sp>
        <p:nvSpPr>
          <p:cNvPr id="95" name="직사각형 94"/>
          <p:cNvSpPr/>
          <p:nvPr/>
        </p:nvSpPr>
        <p:spPr>
          <a:xfrm flipH="1">
            <a:off x="5422176" y="1611694"/>
            <a:ext cx="586675" cy="419100"/>
          </a:xfrm>
          <a:prstGeom prst="rect">
            <a:avLst/>
          </a:prstGeom>
          <a:solidFill>
            <a:srgbClr val="007BA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96" name="그림 51" descr="004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8" b="34308"/>
          <a:stretch/>
        </p:blipFill>
        <p:spPr bwMode="auto">
          <a:xfrm flipH="1">
            <a:off x="5182897" y="1607189"/>
            <a:ext cx="496011" cy="42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" name="Freeform 337"/>
          <p:cNvSpPr>
            <a:spLocks noEditPoints="1"/>
          </p:cNvSpPr>
          <p:nvPr/>
        </p:nvSpPr>
        <p:spPr bwMode="auto">
          <a:xfrm>
            <a:off x="5604348" y="1677265"/>
            <a:ext cx="244520" cy="280304"/>
          </a:xfrm>
          <a:custGeom>
            <a:avLst/>
            <a:gdLst>
              <a:gd name="T0" fmla="*/ 218 w 332"/>
              <a:gd name="T1" fmla="*/ 1 h 379"/>
              <a:gd name="T2" fmla="*/ 32 w 332"/>
              <a:gd name="T3" fmla="*/ 1 h 379"/>
              <a:gd name="T4" fmla="*/ 12 w 332"/>
              <a:gd name="T5" fmla="*/ 12 h 379"/>
              <a:gd name="T6" fmla="*/ 0 w 332"/>
              <a:gd name="T7" fmla="*/ 39 h 379"/>
              <a:gd name="T8" fmla="*/ 3 w 332"/>
              <a:gd name="T9" fmla="*/ 355 h 379"/>
              <a:gd name="T10" fmla="*/ 12 w 332"/>
              <a:gd name="T11" fmla="*/ 367 h 379"/>
              <a:gd name="T12" fmla="*/ 32 w 332"/>
              <a:gd name="T13" fmla="*/ 378 h 379"/>
              <a:gd name="T14" fmla="*/ 300 w 332"/>
              <a:gd name="T15" fmla="*/ 378 h 379"/>
              <a:gd name="T16" fmla="*/ 321 w 332"/>
              <a:gd name="T17" fmla="*/ 367 h 379"/>
              <a:gd name="T18" fmla="*/ 331 w 332"/>
              <a:gd name="T19" fmla="*/ 347 h 379"/>
              <a:gd name="T20" fmla="*/ 331 w 332"/>
              <a:gd name="T21" fmla="*/ 115 h 379"/>
              <a:gd name="T22" fmla="*/ 221 w 332"/>
              <a:gd name="T23" fmla="*/ 44 h 379"/>
              <a:gd name="T24" fmla="*/ 233 w 332"/>
              <a:gd name="T25" fmla="*/ 110 h 379"/>
              <a:gd name="T26" fmla="*/ 225 w 332"/>
              <a:gd name="T27" fmla="*/ 106 h 379"/>
              <a:gd name="T28" fmla="*/ 221 w 332"/>
              <a:gd name="T29" fmla="*/ 44 h 379"/>
              <a:gd name="T30" fmla="*/ 302 w 332"/>
              <a:gd name="T31" fmla="*/ 343 h 379"/>
              <a:gd name="T32" fmla="*/ 297 w 332"/>
              <a:gd name="T33" fmla="*/ 348 h 379"/>
              <a:gd name="T34" fmla="*/ 36 w 332"/>
              <a:gd name="T35" fmla="*/ 348 h 379"/>
              <a:gd name="T36" fmla="*/ 31 w 332"/>
              <a:gd name="T37" fmla="*/ 343 h 379"/>
              <a:gd name="T38" fmla="*/ 31 w 332"/>
              <a:gd name="T39" fmla="*/ 35 h 379"/>
              <a:gd name="T40" fmla="*/ 39 w 332"/>
              <a:gd name="T41" fmla="*/ 29 h 379"/>
              <a:gd name="T42" fmla="*/ 203 w 332"/>
              <a:gd name="T43" fmla="*/ 102 h 379"/>
              <a:gd name="T44" fmla="*/ 213 w 332"/>
              <a:gd name="T45" fmla="*/ 119 h 379"/>
              <a:gd name="T46" fmla="*/ 230 w 332"/>
              <a:gd name="T47" fmla="*/ 128 h 379"/>
              <a:gd name="T48" fmla="*/ 302 w 332"/>
              <a:gd name="T49" fmla="*/ 340 h 379"/>
              <a:gd name="T50" fmla="*/ 138 w 332"/>
              <a:gd name="T51" fmla="*/ 58 h 379"/>
              <a:gd name="T52" fmla="*/ 77 w 332"/>
              <a:gd name="T53" fmla="*/ 58 h 379"/>
              <a:gd name="T54" fmla="*/ 72 w 332"/>
              <a:gd name="T55" fmla="*/ 123 h 379"/>
              <a:gd name="T56" fmla="*/ 77 w 332"/>
              <a:gd name="T57" fmla="*/ 131 h 379"/>
              <a:gd name="T58" fmla="*/ 140 w 332"/>
              <a:gd name="T59" fmla="*/ 131 h 379"/>
              <a:gd name="T60" fmla="*/ 146 w 332"/>
              <a:gd name="T61" fmla="*/ 76 h 379"/>
              <a:gd name="T62" fmla="*/ 168 w 332"/>
              <a:gd name="T63" fmla="*/ 50 h 379"/>
              <a:gd name="T64" fmla="*/ 162 w 332"/>
              <a:gd name="T65" fmla="*/ 42 h 379"/>
              <a:gd name="T66" fmla="*/ 152 w 332"/>
              <a:gd name="T67" fmla="*/ 44 h 379"/>
              <a:gd name="T68" fmla="*/ 100 w 332"/>
              <a:gd name="T69" fmla="*/ 76 h 379"/>
              <a:gd name="T70" fmla="*/ 128 w 332"/>
              <a:gd name="T71" fmla="*/ 115 h 379"/>
              <a:gd name="T72" fmla="*/ 102 w 332"/>
              <a:gd name="T73" fmla="*/ 105 h 379"/>
              <a:gd name="T74" fmla="*/ 115 w 332"/>
              <a:gd name="T75" fmla="*/ 106 h 379"/>
              <a:gd name="T76" fmla="*/ 128 w 332"/>
              <a:gd name="T77" fmla="*/ 115 h 379"/>
              <a:gd name="T78" fmla="*/ 81 w 332"/>
              <a:gd name="T79" fmla="*/ 152 h 379"/>
              <a:gd name="T80" fmla="*/ 72 w 332"/>
              <a:gd name="T81" fmla="*/ 162 h 379"/>
              <a:gd name="T82" fmla="*/ 74 w 332"/>
              <a:gd name="T83" fmla="*/ 223 h 379"/>
              <a:gd name="T84" fmla="*/ 137 w 332"/>
              <a:gd name="T85" fmla="*/ 226 h 379"/>
              <a:gd name="T86" fmla="*/ 146 w 332"/>
              <a:gd name="T87" fmla="*/ 217 h 379"/>
              <a:gd name="T88" fmla="*/ 143 w 332"/>
              <a:gd name="T89" fmla="*/ 155 h 379"/>
              <a:gd name="T90" fmla="*/ 128 w 332"/>
              <a:gd name="T91" fmla="*/ 208 h 379"/>
              <a:gd name="T92" fmla="*/ 128 w 332"/>
              <a:gd name="T93" fmla="*/ 170 h 379"/>
              <a:gd name="T94" fmla="*/ 137 w 332"/>
              <a:gd name="T95" fmla="*/ 246 h 379"/>
              <a:gd name="T96" fmla="*/ 74 w 332"/>
              <a:gd name="T97" fmla="*/ 248 h 379"/>
              <a:gd name="T98" fmla="*/ 72 w 332"/>
              <a:gd name="T99" fmla="*/ 312 h 379"/>
              <a:gd name="T100" fmla="*/ 81 w 332"/>
              <a:gd name="T101" fmla="*/ 320 h 379"/>
              <a:gd name="T102" fmla="*/ 143 w 332"/>
              <a:gd name="T103" fmla="*/ 318 h 379"/>
              <a:gd name="T104" fmla="*/ 146 w 332"/>
              <a:gd name="T105" fmla="*/ 255 h 379"/>
              <a:gd name="T106" fmla="*/ 137 w 332"/>
              <a:gd name="T107" fmla="*/ 246 h 379"/>
              <a:gd name="T108" fmla="*/ 89 w 332"/>
              <a:gd name="T109" fmla="*/ 303 h 379"/>
              <a:gd name="T110" fmla="*/ 128 w 332"/>
              <a:gd name="T111" fmla="*/ 303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2" h="379">
                <a:moveTo>
                  <a:pt x="327" y="109"/>
                </a:moveTo>
                <a:lnTo>
                  <a:pt x="222" y="4"/>
                </a:lnTo>
                <a:lnTo>
                  <a:pt x="222" y="4"/>
                </a:lnTo>
                <a:lnTo>
                  <a:pt x="218" y="1"/>
                </a:lnTo>
                <a:lnTo>
                  <a:pt x="212" y="0"/>
                </a:lnTo>
                <a:lnTo>
                  <a:pt x="39" y="0"/>
                </a:lnTo>
                <a:lnTo>
                  <a:pt x="39" y="0"/>
                </a:lnTo>
                <a:lnTo>
                  <a:pt x="32" y="1"/>
                </a:lnTo>
                <a:lnTo>
                  <a:pt x="24" y="3"/>
                </a:lnTo>
                <a:lnTo>
                  <a:pt x="18" y="6"/>
                </a:lnTo>
                <a:lnTo>
                  <a:pt x="12" y="12"/>
                </a:lnTo>
                <a:lnTo>
                  <a:pt x="12" y="12"/>
                </a:lnTo>
                <a:lnTo>
                  <a:pt x="7" y="17"/>
                </a:lnTo>
                <a:lnTo>
                  <a:pt x="3" y="23"/>
                </a:lnTo>
                <a:lnTo>
                  <a:pt x="1" y="31"/>
                </a:lnTo>
                <a:lnTo>
                  <a:pt x="0" y="39"/>
                </a:lnTo>
                <a:lnTo>
                  <a:pt x="0" y="340"/>
                </a:lnTo>
                <a:lnTo>
                  <a:pt x="0" y="340"/>
                </a:lnTo>
                <a:lnTo>
                  <a:pt x="1" y="347"/>
                </a:lnTo>
                <a:lnTo>
                  <a:pt x="3" y="355"/>
                </a:lnTo>
                <a:lnTo>
                  <a:pt x="7" y="362"/>
                </a:lnTo>
                <a:lnTo>
                  <a:pt x="12" y="367"/>
                </a:lnTo>
                <a:lnTo>
                  <a:pt x="12" y="367"/>
                </a:lnTo>
                <a:lnTo>
                  <a:pt x="12" y="367"/>
                </a:lnTo>
                <a:lnTo>
                  <a:pt x="12" y="367"/>
                </a:lnTo>
                <a:lnTo>
                  <a:pt x="18" y="371"/>
                </a:lnTo>
                <a:lnTo>
                  <a:pt x="24" y="376"/>
                </a:lnTo>
                <a:lnTo>
                  <a:pt x="32" y="378"/>
                </a:lnTo>
                <a:lnTo>
                  <a:pt x="39" y="379"/>
                </a:lnTo>
                <a:lnTo>
                  <a:pt x="293" y="379"/>
                </a:lnTo>
                <a:lnTo>
                  <a:pt x="293" y="379"/>
                </a:lnTo>
                <a:lnTo>
                  <a:pt x="300" y="378"/>
                </a:lnTo>
                <a:lnTo>
                  <a:pt x="308" y="376"/>
                </a:lnTo>
                <a:lnTo>
                  <a:pt x="314" y="372"/>
                </a:lnTo>
                <a:lnTo>
                  <a:pt x="320" y="367"/>
                </a:lnTo>
                <a:lnTo>
                  <a:pt x="321" y="367"/>
                </a:lnTo>
                <a:lnTo>
                  <a:pt x="321" y="367"/>
                </a:lnTo>
                <a:lnTo>
                  <a:pt x="325" y="362"/>
                </a:lnTo>
                <a:lnTo>
                  <a:pt x="328" y="355"/>
                </a:lnTo>
                <a:lnTo>
                  <a:pt x="331" y="347"/>
                </a:lnTo>
                <a:lnTo>
                  <a:pt x="332" y="340"/>
                </a:lnTo>
                <a:lnTo>
                  <a:pt x="332" y="120"/>
                </a:lnTo>
                <a:lnTo>
                  <a:pt x="332" y="120"/>
                </a:lnTo>
                <a:lnTo>
                  <a:pt x="331" y="115"/>
                </a:lnTo>
                <a:lnTo>
                  <a:pt x="327" y="109"/>
                </a:lnTo>
                <a:lnTo>
                  <a:pt x="327" y="109"/>
                </a:lnTo>
                <a:close/>
                <a:moveTo>
                  <a:pt x="221" y="44"/>
                </a:moveTo>
                <a:lnTo>
                  <a:pt x="221" y="44"/>
                </a:lnTo>
                <a:lnTo>
                  <a:pt x="288" y="112"/>
                </a:lnTo>
                <a:lnTo>
                  <a:pt x="236" y="112"/>
                </a:lnTo>
                <a:lnTo>
                  <a:pt x="236" y="112"/>
                </a:lnTo>
                <a:lnTo>
                  <a:pt x="233" y="110"/>
                </a:lnTo>
                <a:lnTo>
                  <a:pt x="231" y="109"/>
                </a:lnTo>
                <a:lnTo>
                  <a:pt x="225" y="106"/>
                </a:lnTo>
                <a:lnTo>
                  <a:pt x="225" y="106"/>
                </a:lnTo>
                <a:lnTo>
                  <a:pt x="225" y="106"/>
                </a:lnTo>
                <a:lnTo>
                  <a:pt x="222" y="101"/>
                </a:lnTo>
                <a:lnTo>
                  <a:pt x="221" y="95"/>
                </a:lnTo>
                <a:lnTo>
                  <a:pt x="221" y="44"/>
                </a:lnTo>
                <a:lnTo>
                  <a:pt x="221" y="44"/>
                </a:lnTo>
                <a:close/>
                <a:moveTo>
                  <a:pt x="302" y="340"/>
                </a:moveTo>
                <a:lnTo>
                  <a:pt x="302" y="340"/>
                </a:lnTo>
                <a:lnTo>
                  <a:pt x="302" y="340"/>
                </a:lnTo>
                <a:lnTo>
                  <a:pt x="302" y="343"/>
                </a:lnTo>
                <a:lnTo>
                  <a:pt x="300" y="346"/>
                </a:lnTo>
                <a:lnTo>
                  <a:pt x="300" y="346"/>
                </a:lnTo>
                <a:lnTo>
                  <a:pt x="300" y="346"/>
                </a:lnTo>
                <a:lnTo>
                  <a:pt x="297" y="348"/>
                </a:lnTo>
                <a:lnTo>
                  <a:pt x="293" y="350"/>
                </a:lnTo>
                <a:lnTo>
                  <a:pt x="39" y="350"/>
                </a:lnTo>
                <a:lnTo>
                  <a:pt x="39" y="350"/>
                </a:lnTo>
                <a:lnTo>
                  <a:pt x="36" y="348"/>
                </a:lnTo>
                <a:lnTo>
                  <a:pt x="33" y="346"/>
                </a:lnTo>
                <a:lnTo>
                  <a:pt x="33" y="346"/>
                </a:lnTo>
                <a:lnTo>
                  <a:pt x="33" y="346"/>
                </a:lnTo>
                <a:lnTo>
                  <a:pt x="31" y="343"/>
                </a:lnTo>
                <a:lnTo>
                  <a:pt x="30" y="340"/>
                </a:lnTo>
                <a:lnTo>
                  <a:pt x="30" y="39"/>
                </a:lnTo>
                <a:lnTo>
                  <a:pt x="30" y="39"/>
                </a:lnTo>
                <a:lnTo>
                  <a:pt x="31" y="35"/>
                </a:lnTo>
                <a:lnTo>
                  <a:pt x="33" y="32"/>
                </a:lnTo>
                <a:lnTo>
                  <a:pt x="33" y="32"/>
                </a:lnTo>
                <a:lnTo>
                  <a:pt x="36" y="30"/>
                </a:lnTo>
                <a:lnTo>
                  <a:pt x="39" y="29"/>
                </a:lnTo>
                <a:lnTo>
                  <a:pt x="203" y="29"/>
                </a:lnTo>
                <a:lnTo>
                  <a:pt x="203" y="95"/>
                </a:lnTo>
                <a:lnTo>
                  <a:pt x="203" y="95"/>
                </a:lnTo>
                <a:lnTo>
                  <a:pt x="203" y="102"/>
                </a:lnTo>
                <a:lnTo>
                  <a:pt x="206" y="108"/>
                </a:lnTo>
                <a:lnTo>
                  <a:pt x="209" y="114"/>
                </a:lnTo>
                <a:lnTo>
                  <a:pt x="212" y="118"/>
                </a:lnTo>
                <a:lnTo>
                  <a:pt x="213" y="119"/>
                </a:lnTo>
                <a:lnTo>
                  <a:pt x="213" y="119"/>
                </a:lnTo>
                <a:lnTo>
                  <a:pt x="218" y="122"/>
                </a:lnTo>
                <a:lnTo>
                  <a:pt x="223" y="126"/>
                </a:lnTo>
                <a:lnTo>
                  <a:pt x="230" y="128"/>
                </a:lnTo>
                <a:lnTo>
                  <a:pt x="236" y="129"/>
                </a:lnTo>
                <a:lnTo>
                  <a:pt x="302" y="129"/>
                </a:lnTo>
                <a:lnTo>
                  <a:pt x="302" y="340"/>
                </a:lnTo>
                <a:lnTo>
                  <a:pt x="302" y="340"/>
                </a:lnTo>
                <a:close/>
                <a:moveTo>
                  <a:pt x="152" y="44"/>
                </a:moveTo>
                <a:lnTo>
                  <a:pt x="152" y="44"/>
                </a:lnTo>
                <a:lnTo>
                  <a:pt x="138" y="58"/>
                </a:lnTo>
                <a:lnTo>
                  <a:pt x="138" y="58"/>
                </a:lnTo>
                <a:lnTo>
                  <a:pt x="137" y="58"/>
                </a:lnTo>
                <a:lnTo>
                  <a:pt x="81" y="58"/>
                </a:lnTo>
                <a:lnTo>
                  <a:pt x="81" y="58"/>
                </a:lnTo>
                <a:lnTo>
                  <a:pt x="77" y="58"/>
                </a:lnTo>
                <a:lnTo>
                  <a:pt x="74" y="60"/>
                </a:lnTo>
                <a:lnTo>
                  <a:pt x="72" y="64"/>
                </a:lnTo>
                <a:lnTo>
                  <a:pt x="72" y="67"/>
                </a:lnTo>
                <a:lnTo>
                  <a:pt x="72" y="123"/>
                </a:lnTo>
                <a:lnTo>
                  <a:pt x="72" y="123"/>
                </a:lnTo>
                <a:lnTo>
                  <a:pt x="72" y="127"/>
                </a:lnTo>
                <a:lnTo>
                  <a:pt x="74" y="129"/>
                </a:lnTo>
                <a:lnTo>
                  <a:pt x="77" y="131"/>
                </a:lnTo>
                <a:lnTo>
                  <a:pt x="81" y="132"/>
                </a:lnTo>
                <a:lnTo>
                  <a:pt x="137" y="132"/>
                </a:lnTo>
                <a:lnTo>
                  <a:pt x="137" y="132"/>
                </a:lnTo>
                <a:lnTo>
                  <a:pt x="140" y="131"/>
                </a:lnTo>
                <a:lnTo>
                  <a:pt x="143" y="129"/>
                </a:lnTo>
                <a:lnTo>
                  <a:pt x="145" y="127"/>
                </a:lnTo>
                <a:lnTo>
                  <a:pt x="146" y="123"/>
                </a:lnTo>
                <a:lnTo>
                  <a:pt x="146" y="76"/>
                </a:lnTo>
                <a:lnTo>
                  <a:pt x="165" y="56"/>
                </a:lnTo>
                <a:lnTo>
                  <a:pt x="165" y="56"/>
                </a:lnTo>
                <a:lnTo>
                  <a:pt x="166" y="53"/>
                </a:lnTo>
                <a:lnTo>
                  <a:pt x="168" y="50"/>
                </a:lnTo>
                <a:lnTo>
                  <a:pt x="166" y="46"/>
                </a:lnTo>
                <a:lnTo>
                  <a:pt x="165" y="44"/>
                </a:lnTo>
                <a:lnTo>
                  <a:pt x="165" y="44"/>
                </a:lnTo>
                <a:lnTo>
                  <a:pt x="162" y="42"/>
                </a:lnTo>
                <a:lnTo>
                  <a:pt x="159" y="41"/>
                </a:lnTo>
                <a:lnTo>
                  <a:pt x="156" y="42"/>
                </a:lnTo>
                <a:lnTo>
                  <a:pt x="152" y="44"/>
                </a:lnTo>
                <a:lnTo>
                  <a:pt x="152" y="44"/>
                </a:lnTo>
                <a:close/>
                <a:moveTo>
                  <a:pt x="121" y="76"/>
                </a:moveTo>
                <a:lnTo>
                  <a:pt x="121" y="76"/>
                </a:lnTo>
                <a:lnTo>
                  <a:pt x="110" y="87"/>
                </a:lnTo>
                <a:lnTo>
                  <a:pt x="100" y="76"/>
                </a:lnTo>
                <a:lnTo>
                  <a:pt x="121" y="76"/>
                </a:lnTo>
                <a:lnTo>
                  <a:pt x="121" y="76"/>
                </a:lnTo>
                <a:close/>
                <a:moveTo>
                  <a:pt x="128" y="115"/>
                </a:moveTo>
                <a:lnTo>
                  <a:pt x="128" y="115"/>
                </a:lnTo>
                <a:lnTo>
                  <a:pt x="89" y="115"/>
                </a:lnTo>
                <a:lnTo>
                  <a:pt x="89" y="90"/>
                </a:lnTo>
                <a:lnTo>
                  <a:pt x="102" y="105"/>
                </a:lnTo>
                <a:lnTo>
                  <a:pt x="102" y="105"/>
                </a:lnTo>
                <a:lnTo>
                  <a:pt x="106" y="107"/>
                </a:lnTo>
                <a:lnTo>
                  <a:pt x="109" y="108"/>
                </a:lnTo>
                <a:lnTo>
                  <a:pt x="112" y="107"/>
                </a:lnTo>
                <a:lnTo>
                  <a:pt x="115" y="106"/>
                </a:lnTo>
                <a:lnTo>
                  <a:pt x="115" y="105"/>
                </a:lnTo>
                <a:lnTo>
                  <a:pt x="128" y="93"/>
                </a:lnTo>
                <a:lnTo>
                  <a:pt x="128" y="115"/>
                </a:lnTo>
                <a:lnTo>
                  <a:pt x="128" y="115"/>
                </a:lnTo>
                <a:close/>
                <a:moveTo>
                  <a:pt x="137" y="152"/>
                </a:moveTo>
                <a:lnTo>
                  <a:pt x="137" y="152"/>
                </a:lnTo>
                <a:lnTo>
                  <a:pt x="81" y="152"/>
                </a:lnTo>
                <a:lnTo>
                  <a:pt x="81" y="152"/>
                </a:lnTo>
                <a:lnTo>
                  <a:pt x="77" y="153"/>
                </a:lnTo>
                <a:lnTo>
                  <a:pt x="74" y="155"/>
                </a:lnTo>
                <a:lnTo>
                  <a:pt x="72" y="157"/>
                </a:lnTo>
                <a:lnTo>
                  <a:pt x="72" y="162"/>
                </a:lnTo>
                <a:lnTo>
                  <a:pt x="72" y="217"/>
                </a:lnTo>
                <a:lnTo>
                  <a:pt x="72" y="217"/>
                </a:lnTo>
                <a:lnTo>
                  <a:pt x="72" y="221"/>
                </a:lnTo>
                <a:lnTo>
                  <a:pt x="74" y="223"/>
                </a:lnTo>
                <a:lnTo>
                  <a:pt x="77" y="226"/>
                </a:lnTo>
                <a:lnTo>
                  <a:pt x="81" y="226"/>
                </a:lnTo>
                <a:lnTo>
                  <a:pt x="137" y="226"/>
                </a:lnTo>
                <a:lnTo>
                  <a:pt x="137" y="226"/>
                </a:lnTo>
                <a:lnTo>
                  <a:pt x="140" y="226"/>
                </a:lnTo>
                <a:lnTo>
                  <a:pt x="143" y="223"/>
                </a:lnTo>
                <a:lnTo>
                  <a:pt x="145" y="221"/>
                </a:lnTo>
                <a:lnTo>
                  <a:pt x="146" y="217"/>
                </a:lnTo>
                <a:lnTo>
                  <a:pt x="146" y="162"/>
                </a:lnTo>
                <a:lnTo>
                  <a:pt x="146" y="162"/>
                </a:lnTo>
                <a:lnTo>
                  <a:pt x="145" y="157"/>
                </a:lnTo>
                <a:lnTo>
                  <a:pt x="143" y="155"/>
                </a:lnTo>
                <a:lnTo>
                  <a:pt x="140" y="153"/>
                </a:lnTo>
                <a:lnTo>
                  <a:pt x="137" y="152"/>
                </a:lnTo>
                <a:lnTo>
                  <a:pt x="137" y="152"/>
                </a:lnTo>
                <a:close/>
                <a:moveTo>
                  <a:pt x="128" y="208"/>
                </a:moveTo>
                <a:lnTo>
                  <a:pt x="128" y="208"/>
                </a:lnTo>
                <a:lnTo>
                  <a:pt x="89" y="208"/>
                </a:lnTo>
                <a:lnTo>
                  <a:pt x="89" y="170"/>
                </a:lnTo>
                <a:lnTo>
                  <a:pt x="128" y="170"/>
                </a:lnTo>
                <a:lnTo>
                  <a:pt x="128" y="208"/>
                </a:lnTo>
                <a:lnTo>
                  <a:pt x="128" y="208"/>
                </a:lnTo>
                <a:close/>
                <a:moveTo>
                  <a:pt x="137" y="246"/>
                </a:moveTo>
                <a:lnTo>
                  <a:pt x="137" y="246"/>
                </a:lnTo>
                <a:lnTo>
                  <a:pt x="81" y="246"/>
                </a:lnTo>
                <a:lnTo>
                  <a:pt x="81" y="246"/>
                </a:lnTo>
                <a:lnTo>
                  <a:pt x="77" y="247"/>
                </a:lnTo>
                <a:lnTo>
                  <a:pt x="74" y="248"/>
                </a:lnTo>
                <a:lnTo>
                  <a:pt x="72" y="252"/>
                </a:lnTo>
                <a:lnTo>
                  <a:pt x="72" y="255"/>
                </a:lnTo>
                <a:lnTo>
                  <a:pt x="72" y="312"/>
                </a:lnTo>
                <a:lnTo>
                  <a:pt x="72" y="312"/>
                </a:lnTo>
                <a:lnTo>
                  <a:pt x="72" y="315"/>
                </a:lnTo>
                <a:lnTo>
                  <a:pt x="74" y="318"/>
                </a:lnTo>
                <a:lnTo>
                  <a:pt x="77" y="319"/>
                </a:lnTo>
                <a:lnTo>
                  <a:pt x="81" y="320"/>
                </a:lnTo>
                <a:lnTo>
                  <a:pt x="137" y="320"/>
                </a:lnTo>
                <a:lnTo>
                  <a:pt x="137" y="320"/>
                </a:lnTo>
                <a:lnTo>
                  <a:pt x="140" y="319"/>
                </a:lnTo>
                <a:lnTo>
                  <a:pt x="143" y="318"/>
                </a:lnTo>
                <a:lnTo>
                  <a:pt x="145" y="315"/>
                </a:lnTo>
                <a:lnTo>
                  <a:pt x="146" y="312"/>
                </a:lnTo>
                <a:lnTo>
                  <a:pt x="146" y="255"/>
                </a:lnTo>
                <a:lnTo>
                  <a:pt x="146" y="255"/>
                </a:lnTo>
                <a:lnTo>
                  <a:pt x="145" y="252"/>
                </a:lnTo>
                <a:lnTo>
                  <a:pt x="143" y="248"/>
                </a:lnTo>
                <a:lnTo>
                  <a:pt x="140" y="247"/>
                </a:lnTo>
                <a:lnTo>
                  <a:pt x="137" y="246"/>
                </a:lnTo>
                <a:lnTo>
                  <a:pt x="137" y="246"/>
                </a:lnTo>
                <a:close/>
                <a:moveTo>
                  <a:pt x="128" y="303"/>
                </a:moveTo>
                <a:lnTo>
                  <a:pt x="128" y="303"/>
                </a:lnTo>
                <a:lnTo>
                  <a:pt x="89" y="303"/>
                </a:lnTo>
                <a:lnTo>
                  <a:pt x="89" y="264"/>
                </a:lnTo>
                <a:lnTo>
                  <a:pt x="128" y="264"/>
                </a:lnTo>
                <a:lnTo>
                  <a:pt x="128" y="303"/>
                </a:lnTo>
                <a:lnTo>
                  <a:pt x="128" y="30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8" name="Freeform 154">
            <a:extLst>
              <a:ext uri="{FF2B5EF4-FFF2-40B4-BE49-F238E27FC236}">
                <a16:creationId xmlns:a16="http://schemas.microsoft.com/office/drawing/2014/main" id="{5B76CF6F-83B2-4830-A185-B88E36B89FC1}"/>
              </a:ext>
            </a:extLst>
          </p:cNvPr>
          <p:cNvSpPr>
            <a:spLocks noEditPoints="1"/>
          </p:cNvSpPr>
          <p:nvPr/>
        </p:nvSpPr>
        <p:spPr bwMode="auto">
          <a:xfrm>
            <a:off x="6160465" y="1731559"/>
            <a:ext cx="175329" cy="175329"/>
          </a:xfrm>
          <a:custGeom>
            <a:avLst/>
            <a:gdLst>
              <a:gd name="T0" fmla="*/ 401 w 451"/>
              <a:gd name="T1" fmla="*/ 401 h 451"/>
              <a:gd name="T2" fmla="*/ 50 w 451"/>
              <a:gd name="T3" fmla="*/ 401 h 451"/>
              <a:gd name="T4" fmla="*/ 50 w 451"/>
              <a:gd name="T5" fmla="*/ 51 h 451"/>
              <a:gd name="T6" fmla="*/ 301 w 451"/>
              <a:gd name="T7" fmla="*/ 51 h 451"/>
              <a:gd name="T8" fmla="*/ 301 w 451"/>
              <a:gd name="T9" fmla="*/ 0 h 451"/>
              <a:gd name="T10" fmla="*/ 50 w 451"/>
              <a:gd name="T11" fmla="*/ 0 h 451"/>
              <a:gd name="T12" fmla="*/ 0 w 451"/>
              <a:gd name="T13" fmla="*/ 51 h 451"/>
              <a:gd name="T14" fmla="*/ 0 w 451"/>
              <a:gd name="T15" fmla="*/ 401 h 451"/>
              <a:gd name="T16" fmla="*/ 50 w 451"/>
              <a:gd name="T17" fmla="*/ 451 h 451"/>
              <a:gd name="T18" fmla="*/ 401 w 451"/>
              <a:gd name="T19" fmla="*/ 451 h 451"/>
              <a:gd name="T20" fmla="*/ 451 w 451"/>
              <a:gd name="T21" fmla="*/ 401 h 451"/>
              <a:gd name="T22" fmla="*/ 451 w 451"/>
              <a:gd name="T23" fmla="*/ 201 h 451"/>
              <a:gd name="T24" fmla="*/ 401 w 451"/>
              <a:gd name="T25" fmla="*/ 201 h 451"/>
              <a:gd name="T26" fmla="*/ 401 w 451"/>
              <a:gd name="T27" fmla="*/ 401 h 451"/>
              <a:gd name="T28" fmla="*/ 123 w 451"/>
              <a:gd name="T29" fmla="*/ 178 h 451"/>
              <a:gd name="T30" fmla="*/ 88 w 451"/>
              <a:gd name="T31" fmla="*/ 213 h 451"/>
              <a:gd name="T32" fmla="*/ 201 w 451"/>
              <a:gd name="T33" fmla="*/ 326 h 451"/>
              <a:gd name="T34" fmla="*/ 451 w 451"/>
              <a:gd name="T35" fmla="*/ 75 h 451"/>
              <a:gd name="T36" fmla="*/ 416 w 451"/>
              <a:gd name="T37" fmla="*/ 40 h 451"/>
              <a:gd name="T38" fmla="*/ 201 w 451"/>
              <a:gd name="T39" fmla="*/ 256 h 451"/>
              <a:gd name="T40" fmla="*/ 123 w 451"/>
              <a:gd name="T41" fmla="*/ 178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51" h="451">
                <a:moveTo>
                  <a:pt x="401" y="401"/>
                </a:moveTo>
                <a:lnTo>
                  <a:pt x="50" y="401"/>
                </a:lnTo>
                <a:lnTo>
                  <a:pt x="50" y="51"/>
                </a:lnTo>
                <a:lnTo>
                  <a:pt x="301" y="51"/>
                </a:lnTo>
                <a:lnTo>
                  <a:pt x="301" y="0"/>
                </a:lnTo>
                <a:lnTo>
                  <a:pt x="50" y="0"/>
                </a:lnTo>
                <a:cubicBezTo>
                  <a:pt x="23" y="0"/>
                  <a:pt x="0" y="23"/>
                  <a:pt x="0" y="51"/>
                </a:cubicBezTo>
                <a:lnTo>
                  <a:pt x="0" y="401"/>
                </a:lnTo>
                <a:cubicBezTo>
                  <a:pt x="0" y="429"/>
                  <a:pt x="23" y="451"/>
                  <a:pt x="50" y="451"/>
                </a:cubicBezTo>
                <a:lnTo>
                  <a:pt x="401" y="451"/>
                </a:lnTo>
                <a:cubicBezTo>
                  <a:pt x="429" y="451"/>
                  <a:pt x="451" y="429"/>
                  <a:pt x="451" y="401"/>
                </a:cubicBezTo>
                <a:lnTo>
                  <a:pt x="451" y="201"/>
                </a:lnTo>
                <a:lnTo>
                  <a:pt x="401" y="201"/>
                </a:lnTo>
                <a:lnTo>
                  <a:pt x="401" y="401"/>
                </a:lnTo>
                <a:close/>
                <a:moveTo>
                  <a:pt x="123" y="178"/>
                </a:moveTo>
                <a:lnTo>
                  <a:pt x="88" y="213"/>
                </a:lnTo>
                <a:lnTo>
                  <a:pt x="201" y="326"/>
                </a:lnTo>
                <a:lnTo>
                  <a:pt x="451" y="75"/>
                </a:lnTo>
                <a:lnTo>
                  <a:pt x="416" y="40"/>
                </a:lnTo>
                <a:lnTo>
                  <a:pt x="201" y="256"/>
                </a:lnTo>
                <a:lnTo>
                  <a:pt x="123" y="178"/>
                </a:lnTo>
                <a:close/>
              </a:path>
            </a:pathLst>
          </a:custGeom>
          <a:solidFill>
            <a:srgbClr val="0124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335794" y="1660915"/>
            <a:ext cx="103105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srgbClr val="342518">
                      <a:alpha val="40000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1700" dirty="0">
                <a:solidFill>
                  <a:srgbClr val="012469"/>
                </a:solidFill>
                <a:effectLst/>
              </a:rPr>
              <a:t>확인절차</a:t>
            </a:r>
          </a:p>
        </p:txBody>
      </p:sp>
      <p:sp>
        <p:nvSpPr>
          <p:cNvPr id="100" name="대각선 방향의 모서리가 둥근 사각형 99"/>
          <p:cNvSpPr/>
          <p:nvPr/>
        </p:nvSpPr>
        <p:spPr>
          <a:xfrm>
            <a:off x="5808866" y="2523946"/>
            <a:ext cx="1454478" cy="338328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dirty="0"/>
              <a:t>사업주</a:t>
            </a:r>
          </a:p>
        </p:txBody>
      </p:sp>
      <p:sp>
        <p:nvSpPr>
          <p:cNvPr id="101" name="대각선 방향의 모서리가 둥근 사각형 100"/>
          <p:cNvSpPr/>
          <p:nvPr/>
        </p:nvSpPr>
        <p:spPr>
          <a:xfrm>
            <a:off x="8197127" y="2522552"/>
            <a:ext cx="2148660" cy="338328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dirty="0"/>
              <a:t>공단</a:t>
            </a:r>
            <a:r>
              <a:rPr lang="en-US" altLang="ko-KR" sz="1500" dirty="0"/>
              <a:t>(</a:t>
            </a:r>
            <a:r>
              <a:rPr lang="ko-KR" altLang="en-US" sz="1500" dirty="0"/>
              <a:t>지역본부</a:t>
            </a:r>
            <a:r>
              <a:rPr lang="en-US" altLang="ko-KR" sz="1500" dirty="0"/>
              <a:t>/</a:t>
            </a:r>
            <a:r>
              <a:rPr lang="ko-KR" altLang="en-US" sz="1500" dirty="0"/>
              <a:t>지사</a:t>
            </a:r>
            <a:r>
              <a:rPr lang="en-US" altLang="ko-KR" sz="1500" dirty="0"/>
              <a:t>)</a:t>
            </a:r>
            <a:endParaRPr lang="ko-KR" altLang="en-US" sz="1500" dirty="0"/>
          </a:p>
        </p:txBody>
      </p:sp>
      <p:cxnSp>
        <p:nvCxnSpPr>
          <p:cNvPr id="102" name="직선 화살표 연결선 101"/>
          <p:cNvCxnSpPr/>
          <p:nvPr/>
        </p:nvCxnSpPr>
        <p:spPr>
          <a:xfrm flipH="1">
            <a:off x="7331645" y="2612855"/>
            <a:ext cx="7955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화살표 연결선 102"/>
          <p:cNvCxnSpPr/>
          <p:nvPr/>
        </p:nvCxnSpPr>
        <p:spPr>
          <a:xfrm flipH="1">
            <a:off x="7331645" y="2741213"/>
            <a:ext cx="7955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직선 화살표 연결선 103"/>
          <p:cNvCxnSpPr/>
          <p:nvPr/>
        </p:nvCxnSpPr>
        <p:spPr>
          <a:xfrm>
            <a:off x="9275851" y="2927816"/>
            <a:ext cx="0" cy="210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도넛 104"/>
          <p:cNvSpPr/>
          <p:nvPr/>
        </p:nvSpPr>
        <p:spPr>
          <a:xfrm>
            <a:off x="8746954" y="3227623"/>
            <a:ext cx="1049007" cy="1064112"/>
          </a:xfrm>
          <a:prstGeom prst="donut">
            <a:avLst>
              <a:gd name="adj" fmla="val 10511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275CAA"/>
                </a:solidFill>
              </a:rPr>
              <a:t>현장</a:t>
            </a:r>
            <a:endParaRPr lang="en-US" altLang="ko-KR" dirty="0">
              <a:solidFill>
                <a:srgbClr val="275CAA"/>
              </a:solidFill>
            </a:endParaRPr>
          </a:p>
          <a:p>
            <a:pPr algn="ctr"/>
            <a:r>
              <a:rPr lang="ko-KR" altLang="en-US" dirty="0">
                <a:solidFill>
                  <a:srgbClr val="275CAA"/>
                </a:solidFill>
              </a:rPr>
              <a:t>확인</a:t>
            </a:r>
          </a:p>
        </p:txBody>
      </p:sp>
      <p:cxnSp>
        <p:nvCxnSpPr>
          <p:cNvPr id="106" name="직선 화살표 연결선 105"/>
          <p:cNvCxnSpPr/>
          <p:nvPr/>
        </p:nvCxnSpPr>
        <p:spPr>
          <a:xfrm>
            <a:off x="9275851" y="4384065"/>
            <a:ext cx="0" cy="210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대각선 방향의 모서리가 둥근 사각형 106"/>
          <p:cNvSpPr/>
          <p:nvPr/>
        </p:nvSpPr>
        <p:spPr>
          <a:xfrm>
            <a:off x="8197127" y="4675059"/>
            <a:ext cx="2148660" cy="338328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dirty="0"/>
              <a:t>지방노동관서</a:t>
            </a:r>
          </a:p>
        </p:txBody>
      </p:sp>
      <p:cxnSp>
        <p:nvCxnSpPr>
          <p:cNvPr id="108" name="직선 연결선 107"/>
          <p:cNvCxnSpPr>
            <a:stCxn id="107" idx="2"/>
          </p:cNvCxnSpPr>
          <p:nvPr/>
        </p:nvCxnSpPr>
        <p:spPr>
          <a:xfrm flipH="1">
            <a:off x="5440680" y="4844223"/>
            <a:ext cx="27564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연결선 108"/>
          <p:cNvCxnSpPr/>
          <p:nvPr/>
        </p:nvCxnSpPr>
        <p:spPr>
          <a:xfrm flipH="1" flipV="1">
            <a:off x="5439696" y="2696589"/>
            <a:ext cx="984" cy="2152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화살표 연결선 109"/>
          <p:cNvCxnSpPr/>
          <p:nvPr/>
        </p:nvCxnSpPr>
        <p:spPr>
          <a:xfrm flipV="1">
            <a:off x="5439696" y="2697482"/>
            <a:ext cx="289312" cy="2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/>
          <p:cNvCxnSpPr>
            <a:stCxn id="105" idx="2"/>
          </p:cNvCxnSpPr>
          <p:nvPr/>
        </p:nvCxnSpPr>
        <p:spPr>
          <a:xfrm flipH="1" flipV="1">
            <a:off x="5439696" y="3753614"/>
            <a:ext cx="3307258" cy="6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7271780" y="2272910"/>
            <a:ext cx="19414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① </a:t>
            </a:r>
            <a:r>
              <a:rPr lang="ko-KR" altLang="en-US" sz="1000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일정통보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7263344" y="2838395"/>
            <a:ext cx="19414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⑤ </a:t>
            </a:r>
            <a:r>
              <a:rPr lang="ko-KR" altLang="en-US" sz="1000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개선확인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5439696" y="3458827"/>
            <a:ext cx="19414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③ 적정 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· 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개선권고</a:t>
            </a:r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(</a:t>
            </a:r>
            <a:r>
              <a:rPr lang="ko-KR" alt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조건부적정</a:t>
            </a:r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)</a:t>
            </a:r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5460389" y="4586678"/>
            <a:ext cx="19414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④ 행정조치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5439696" y="2847419"/>
            <a:ext cx="19414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④ 결과통보</a:t>
            </a:r>
            <a:endParaRPr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ea typeface="나눔바른고딕" panose="020B0603020101020101"/>
            </a:endParaRPr>
          </a:p>
          <a:p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     </a:t>
            </a:r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(5</a:t>
            </a:r>
            <a:r>
              <a:rPr lang="ko-KR" altLang="en-US" sz="900" dirty="0" err="1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일이내</a:t>
            </a:r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ea typeface="나눔바른고딕" panose="020B0603020101020101"/>
              </a:rPr>
              <a:t>)</a:t>
            </a: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2302308F-5B77-4DF9-BA45-EBB1CCF8F304}"/>
              </a:ext>
            </a:extLst>
          </p:cNvPr>
          <p:cNvSpPr/>
          <p:nvPr/>
        </p:nvSpPr>
        <p:spPr>
          <a:xfrm>
            <a:off x="6926256" y="5110341"/>
            <a:ext cx="23571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b="1" dirty="0">
                <a:solidFill>
                  <a:srgbClr val="C00000"/>
                </a:solidFill>
                <a:ea typeface="나눔바른고딕" panose="020B0603020101020101"/>
              </a:rPr>
              <a:t> </a:t>
            </a:r>
            <a:r>
              <a:rPr lang="en-US" altLang="ko-KR" sz="1200" b="1" dirty="0">
                <a:solidFill>
                  <a:srgbClr val="C00000"/>
                </a:solidFill>
                <a:ea typeface="나눔바른고딕" panose="020B0603020101020101"/>
              </a:rPr>
              <a:t>※ </a:t>
            </a:r>
            <a:r>
              <a:rPr lang="ko-KR" altLang="en-US" sz="1200" b="1" dirty="0" err="1">
                <a:solidFill>
                  <a:srgbClr val="C00000"/>
                </a:solidFill>
                <a:ea typeface="나눔바른고딕" panose="020B0603020101020101"/>
              </a:rPr>
              <a:t>현장확인일</a:t>
            </a:r>
            <a:r>
              <a:rPr lang="ko-KR" altLang="en-US" sz="1200" b="1" dirty="0">
                <a:solidFill>
                  <a:srgbClr val="C00000"/>
                </a:solidFill>
                <a:ea typeface="나눔바른고딕" panose="020B0603020101020101"/>
              </a:rPr>
              <a:t> </a:t>
            </a:r>
            <a:r>
              <a:rPr lang="en-US" altLang="ko-KR" sz="1200" b="1" dirty="0">
                <a:solidFill>
                  <a:srgbClr val="C00000"/>
                </a:solidFill>
                <a:ea typeface="나눔바른고딕" panose="020B0603020101020101"/>
              </a:rPr>
              <a:t>: </a:t>
            </a:r>
            <a:r>
              <a:rPr lang="ko-KR" altLang="en-US" sz="1200" b="1" dirty="0" err="1">
                <a:solidFill>
                  <a:srgbClr val="C00000"/>
                </a:solidFill>
                <a:ea typeface="나눔바른고딕" panose="020B0603020101020101"/>
              </a:rPr>
              <a:t>시운전기간</a:t>
            </a:r>
            <a:r>
              <a:rPr lang="ko-KR" altLang="en-US" sz="1200" b="1" dirty="0">
                <a:solidFill>
                  <a:srgbClr val="C00000"/>
                </a:solidFill>
                <a:ea typeface="나눔바른고딕" panose="020B0603020101020101"/>
              </a:rPr>
              <a:t> 중</a:t>
            </a:r>
            <a:endParaRPr lang="en-US" altLang="ko-KR" sz="1000" b="1" dirty="0">
              <a:solidFill>
                <a:srgbClr val="C00000"/>
              </a:solidFill>
              <a:ea typeface="나눔바른고딕" panose="020B0603020101020101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1540D08E-33C3-4E37-BD76-470E32BCDBDE}"/>
              </a:ext>
            </a:extLst>
          </p:cNvPr>
          <p:cNvSpPr txBox="1"/>
          <p:nvPr/>
        </p:nvSpPr>
        <p:spPr>
          <a:xfrm>
            <a:off x="3386331" y="398864"/>
            <a:ext cx="39212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srgbClr val="342518">
                      <a:alpha val="40000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3200" dirty="0">
                <a:solidFill>
                  <a:srgbClr val="012469"/>
                </a:solidFill>
                <a:effectLst/>
              </a:rPr>
              <a:t>유해</a:t>
            </a:r>
            <a:r>
              <a:rPr lang="en-US" altLang="ko-KR" sz="3200" dirty="0">
                <a:solidFill>
                  <a:srgbClr val="012469"/>
                </a:solidFill>
                <a:effectLst/>
              </a:rPr>
              <a:t>·</a:t>
            </a:r>
            <a:r>
              <a:rPr lang="ko-KR" altLang="en-US" sz="3200" dirty="0">
                <a:solidFill>
                  <a:srgbClr val="012469"/>
                </a:solidFill>
                <a:effectLst/>
              </a:rPr>
              <a:t>위험방지계획서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5BAAE79F-8DEF-49FC-B248-E53517F158D3}"/>
              </a:ext>
            </a:extLst>
          </p:cNvPr>
          <p:cNvSpPr/>
          <p:nvPr/>
        </p:nvSpPr>
        <p:spPr>
          <a:xfrm>
            <a:off x="678391" y="47572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latinLnBrk="1"/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돋움" pitchFamily="18" charset="-127"/>
              </a:rPr>
              <a:t>허가업무</a:t>
            </a:r>
            <a:endParaRPr lang="en-US" altLang="ko-KR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돋움" pitchFamily="18" charset="-127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7737956" y="633531"/>
            <a:ext cx="2839314" cy="182577"/>
          </a:xfrm>
          <a:prstGeom prst="rect">
            <a:avLst/>
          </a:prstGeom>
          <a:gradFill flip="none" rotWithShape="1">
            <a:gsLst>
              <a:gs pos="0">
                <a:srgbClr val="E1F3FD"/>
              </a:gs>
              <a:gs pos="100000">
                <a:srgbClr val="F0F9F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972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844</TotalTime>
  <Words>738</Words>
  <Application>Microsoft Office PowerPoint</Application>
  <PresentationFormat>사용자 지정</PresentationFormat>
  <Paragraphs>161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3" baseType="lpstr">
      <vt:lpstr>나눔명조 ExtraBold</vt:lpstr>
      <vt:lpstr>나눔바른고딕</vt:lpstr>
      <vt:lpstr>맑은 고딕</vt:lpstr>
      <vt:lpstr>Arial</vt:lpstr>
      <vt:lpstr>Bell MT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인철 지</cp:lastModifiedBy>
  <cp:revision>43</cp:revision>
  <cp:lastPrinted>2023-04-25T10:18:11Z</cp:lastPrinted>
  <dcterms:created xsi:type="dcterms:W3CDTF">2018-03-06T08:01:14Z</dcterms:created>
  <dcterms:modified xsi:type="dcterms:W3CDTF">2024-08-22T23:22:00Z</dcterms:modified>
</cp:coreProperties>
</file>